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28" r:id="rId2"/>
    <p:sldMasterId id="2147483888" r:id="rId3"/>
    <p:sldMasterId id="2147483936" r:id="rId4"/>
  </p:sldMasterIdLst>
  <p:notesMasterIdLst>
    <p:notesMasterId r:id="rId34"/>
  </p:notesMasterIdLst>
  <p:handoutMasterIdLst>
    <p:handoutMasterId r:id="rId35"/>
  </p:handoutMasterIdLst>
  <p:sldIdLst>
    <p:sldId id="380" r:id="rId5"/>
    <p:sldId id="366" r:id="rId6"/>
    <p:sldId id="509" r:id="rId7"/>
    <p:sldId id="532" r:id="rId8"/>
    <p:sldId id="534" r:id="rId9"/>
    <p:sldId id="510" r:id="rId10"/>
    <p:sldId id="512" r:id="rId11"/>
    <p:sldId id="533" r:id="rId12"/>
    <p:sldId id="551" r:id="rId13"/>
    <p:sldId id="481" r:id="rId14"/>
    <p:sldId id="552" r:id="rId15"/>
    <p:sldId id="536" r:id="rId16"/>
    <p:sldId id="537" r:id="rId17"/>
    <p:sldId id="538" r:id="rId18"/>
    <p:sldId id="557" r:id="rId19"/>
    <p:sldId id="540" r:id="rId20"/>
    <p:sldId id="541" r:id="rId21"/>
    <p:sldId id="542" r:id="rId22"/>
    <p:sldId id="543" r:id="rId23"/>
    <p:sldId id="544" r:id="rId24"/>
    <p:sldId id="545" r:id="rId25"/>
    <p:sldId id="547" r:id="rId26"/>
    <p:sldId id="546" r:id="rId27"/>
    <p:sldId id="549" r:id="rId28"/>
    <p:sldId id="548" r:id="rId29"/>
    <p:sldId id="550" r:id="rId30"/>
    <p:sldId id="554" r:id="rId31"/>
    <p:sldId id="556" r:id="rId32"/>
    <p:sldId id="475" r:id="rId33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1C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A225C-CF9C-4F0F-9CAA-2B2E2540C0E0}" type="datetimeFigureOut">
              <a:rPr lang="en-GB" smtClean="0"/>
              <a:pPr/>
              <a:t>17/06/2016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1E781-1495-4B86-91F6-4265AA7456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17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6F9D7-9631-47D9-963F-EA15AC2E9AF1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BE4DA-5C70-47BF-BF5D-802836B8FF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1470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402C8F8-BCD2-4595-905C-D587D1D0E37F}" type="datetime1">
              <a:rPr lang="en-US" smtClean="0"/>
              <a:t>6/17/2016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E91C-5B45-427E-BFD2-A753FD8F78FC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4BAC-F637-4608-BEBC-7B006388CFFF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62DB-FCC8-484C-9D6B-AEE535AF428C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2CF8-1E25-45E1-B573-A4327D40050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79799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2B0E-4634-4EAA-9DF4-09B98C408F76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2CF8-1E25-45E1-B573-A4327D4005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072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7E0B-8667-40EF-89CE-73BF056CADA2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2CF8-1E25-45E1-B573-A4327D40050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70964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9E5-7B0D-4D85-B130-82D67F00F524}" type="datetime1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2CF8-1E25-45E1-B573-A4327D4005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527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B119-5C6A-440E-BDD3-385E049DC2B3}" type="datetime1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2CF8-1E25-45E1-B573-A4327D40050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94419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427E-75FF-43A7-8866-40527554ED5C}" type="datetime1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2CF8-1E25-45E1-B573-A4327D4005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851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85B6-7DC2-4439-97D6-C7C077EA4A9C}" type="datetime1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2CF8-1E25-45E1-B573-A4327D4005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6840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D38E-524F-4C98-81AF-C75083A46141}" type="datetime1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2CF8-1E25-45E1-B573-A4327D40050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8016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7033-A07B-407E-AB83-FAC110688F45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1907-2C3F-4F6C-A6D7-4DBDFFEEDBEB}" type="datetime1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2CF8-1E25-45E1-B573-A4327D4005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2636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8CF3-4F48-4A71-A495-C26C9A9418E8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2CF8-1E25-45E1-B573-A4327D4005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8681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F212-C8E6-464E-9D63-EA5E8F364C78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2CF8-1E25-45E1-B573-A4327D4005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1795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5F17-92CD-4A60-9E47-F2CE04DC66F6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417997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94A8-AC62-481C-A378-63ADDA149C52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27987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11F9-A8FF-4E98-AB42-FC2A6843EDC4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464199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F559-5CC3-4907-9117-27A7E969BBBA}" type="datetime1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17672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87E8-9D42-4928-A39E-73FE375D77E6}" type="datetime1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39656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BC0F-4F6B-433C-9286-EC5519B39A31}" type="datetime1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68691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C40D-C2DB-4A65-A36A-FECB1716D525}" type="datetime1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882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BC84-B048-401E-8A2B-B538A785DB6B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1DC666D-AC2D-4B12-8392-4BEB31F6BCD4}" type="datetime1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29726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3E1-B1A7-4208-96E9-57592C01873D}" type="datetime1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84705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1461-659D-4AF7-95F1-68F1196C4433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21540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841B-3BC0-4044-A9FE-C17FE9AB23F9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33036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B3EB-7A31-4E32-B920-7148FE0B30EC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60962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4BE0-66AE-4881-ADBC-7B7A1A107137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8473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499C-ADA6-4A7C-B064-2C0BE1E92994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38104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D4E9-8492-45E2-8595-379831013107}" type="datetime1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42387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CA0E-68AA-443D-8A2A-CB5AB5E61EA1}" type="datetime1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34676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3CD4-4D1D-49B0-AB11-044D97148D89}" type="datetime1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801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2630-840A-4954-A096-F2074FD00D48}" type="datetime1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6A70-C8CE-447C-840C-E88393CA4BE0}" type="datetime1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36328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07F9-C31B-4AF7-86B8-6D35B489A1AE}" type="datetime1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35705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79D6-BE84-492E-B09C-B7F5FEE2A202}" type="datetime1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68867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C34F-FFDB-4A71-BDEF-6286FEB3212E}" type="datetime1">
              <a:rPr lang="en-US" smtClean="0">
                <a:solidFill>
                  <a:srgbClr val="575F6D"/>
                </a:solidFill>
              </a:rPr>
              <a:t>6/17/2016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75F6D"/>
                </a:solidFill>
              </a:rPr>
              <a:t>stella.kyohairwe@gmail.com</a:t>
            </a:r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1AD0329-A89B-4901-9449-777105B2E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1198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55F-7782-4380-996D-975E74257BEF}" type="datetime1">
              <a:rPr lang="en-US" smtClean="0">
                <a:solidFill>
                  <a:srgbClr val="575F6D"/>
                </a:solidFill>
              </a:rPr>
              <a:t>6/17/2016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75F6D"/>
                </a:solidFill>
              </a:rPr>
              <a:t>stella.kyohairwe@gmail.com</a:t>
            </a:r>
            <a:endParaRPr lang="en-US">
              <a:solidFill>
                <a:srgbClr val="575F6D"/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1AD0329-A89B-4901-9449-777105B2EE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7113325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DE89-5FDE-44D4-80E8-9D403FA2AA85}" type="datetime1">
              <a:rPr lang="en-US" smtClean="0">
                <a:solidFill>
                  <a:srgbClr val="575F6D"/>
                </a:solidFill>
              </a:rPr>
              <a:t>6/17/2016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75F6D"/>
                </a:solidFill>
              </a:rPr>
              <a:t>stella.kyohairwe@gmail.com</a:t>
            </a:r>
            <a:endParaRPr lang="en-US">
              <a:solidFill>
                <a:srgbClr val="575F6D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1AD0329-A89B-4901-9449-777105B2E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10933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7078-30B7-49FD-956C-796BE60299C4}" type="datetime1">
              <a:rPr lang="en-US" smtClean="0">
                <a:solidFill>
                  <a:srgbClr val="575F6D"/>
                </a:solidFill>
              </a:rPr>
              <a:t>6/17/2016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75F6D"/>
                </a:solidFill>
              </a:rPr>
              <a:t>stella.kyohairwe@gmail.com</a:t>
            </a:r>
            <a:endParaRPr lang="en-US">
              <a:solidFill>
                <a:srgbClr val="575F6D"/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1AD0329-A89B-4901-9449-777105B2EE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8339552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B494-7E82-40A6-AE79-1BC8E1634D8A}" type="datetime1">
              <a:rPr lang="en-US" smtClean="0">
                <a:solidFill>
                  <a:srgbClr val="575F6D"/>
                </a:solidFill>
              </a:rPr>
              <a:t>6/17/2016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75F6D"/>
                </a:solidFill>
              </a:rPr>
              <a:t>stella.kyohairwe@gmail.com</a:t>
            </a:r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1AD0329-A89B-4901-9449-777105B2E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13218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CEF6-98C1-4A5A-8EBD-FDCB1F5F3DD1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08456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4AE3-2E31-4635-A38D-184496A70E86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793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AA13F3-B8C1-4330-B671-FA73B4B24C9A}" type="datetime1">
              <a:rPr lang="en-US" smtClean="0"/>
              <a:t>6/17/2016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D4CC599-419D-4643-98EE-1808A127BAC3}" type="datetime1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EFD7-FB5F-4DA2-9651-97B487BA6928}" type="datetime1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27BB-4DC1-4258-A2EA-4671CCDD897D}" type="datetime1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6052-C770-4462-B53B-531F19D5E191}" type="datetime1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314CFC0-1A23-4AEF-842E-B56E7E7F1102}" type="datetime1">
              <a:rPr lang="en-US" smtClean="0">
                <a:solidFill>
                  <a:srgbClr val="575F6D"/>
                </a:solidFill>
              </a:rPr>
              <a:t>6/17/2016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575F6D"/>
                </a:solidFill>
              </a:rPr>
              <a:t>stella.kyohairwe@gmail.com</a:t>
            </a:r>
            <a:endParaRPr lang="en-US">
              <a:solidFill>
                <a:srgbClr val="575F6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1AD0329-A89B-4901-9449-777105B2E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9C50FE-E8AE-447C-91F6-9CB88315022B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5202CF8-1E25-45E1-B573-A4327D4005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834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11C18D-29C8-4B5D-9EEE-A6CAC5157DF5}" type="datetime1">
              <a:rPr lang="en-US" smtClean="0">
                <a:solidFill>
                  <a:srgbClr val="575F6D"/>
                </a:solidFill>
              </a:rPr>
              <a:t>6/17/2016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>
                <a:solidFill>
                  <a:srgbClr val="575F6D"/>
                </a:solidFill>
              </a:rPr>
              <a:t>stella.kyohairwe@gmail.com</a:t>
            </a: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1AD0329-A89B-4901-9449-777105B2EE4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7170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0D58-854B-4B5D-A94A-6908420F82F0}" type="datetime1">
              <a:rPr lang="en-US" smtClean="0">
                <a:solidFill>
                  <a:srgbClr val="575F6D"/>
                </a:solidFill>
              </a:rPr>
              <a:t>6/17/2016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575F6D"/>
                </a:solidFill>
              </a:rPr>
              <a:t>stella.kyohairwe@gmail.com</a:t>
            </a: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1AD0329-A89B-4901-9449-777105B2E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87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stella.kyohairwe@gmail.com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5105400" cy="2689225"/>
          </a:xfrm>
        </p:spPr>
        <p:txBody>
          <a:bodyPr/>
          <a:lstStyle/>
          <a:p>
            <a:pPr algn="ctr"/>
            <a:r>
              <a:rPr lang="en-US" sz="3600" dirty="0" smtClean="0">
                <a:latin typeface="Aharoni" pitchFamily="2" charset="-79"/>
                <a:cs typeface="Aharoni" pitchFamily="2" charset="-79"/>
              </a:rPr>
              <a:t>Strategic leadership and management For Sustainable Development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505200"/>
            <a:ext cx="7924800" cy="2895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Bodoni MT Black" pitchFamily="18" charset="0"/>
              </a:rPr>
              <a:t>Presented at </a:t>
            </a:r>
            <a:r>
              <a:rPr lang="en-US" dirty="0" smtClean="0">
                <a:latin typeface="Bodoni MT Black" pitchFamily="18" charset="0"/>
              </a:rPr>
              <a:t>Zambian Society </a:t>
            </a:r>
            <a:r>
              <a:rPr lang="en-US" dirty="0" smtClean="0">
                <a:latin typeface="Bodoni MT Black" pitchFamily="18" charset="0"/>
              </a:rPr>
              <a:t>for </a:t>
            </a:r>
            <a:r>
              <a:rPr lang="en-US" dirty="0" smtClean="0">
                <a:latin typeface="Bodoni MT Black" pitchFamily="18" charset="0"/>
              </a:rPr>
              <a:t>Public </a:t>
            </a:r>
            <a:r>
              <a:rPr lang="en-US" dirty="0" smtClean="0">
                <a:latin typeface="Bodoni MT Black" pitchFamily="18" charset="0"/>
              </a:rPr>
              <a:t>Administration International </a:t>
            </a:r>
            <a:r>
              <a:rPr lang="en-US" dirty="0" smtClean="0">
                <a:latin typeface="Bodoni MT Black" pitchFamily="18" charset="0"/>
              </a:rPr>
              <a:t>Conference, Lusaka, 17/06</a:t>
            </a:r>
            <a:r>
              <a:rPr lang="en-US" dirty="0" smtClean="0">
                <a:latin typeface="Bodoni MT Black" pitchFamily="18" charset="0"/>
              </a:rPr>
              <a:t>/ </a:t>
            </a:r>
            <a:r>
              <a:rPr lang="en-US" dirty="0" smtClean="0">
                <a:latin typeface="Bodoni MT Black" pitchFamily="18" charset="0"/>
              </a:rPr>
              <a:t>2016</a:t>
            </a:r>
            <a:endParaRPr lang="en-US" dirty="0" smtClean="0">
              <a:latin typeface="Bodoni MT Black" pitchFamily="18" charset="0"/>
            </a:endParaRPr>
          </a:p>
          <a:p>
            <a:pPr algn="ctr"/>
            <a:r>
              <a:rPr lang="en-US" dirty="0" smtClean="0">
                <a:latin typeface="Bodoni MT Black" pitchFamily="18" charset="0"/>
              </a:rPr>
              <a:t>Dr </a:t>
            </a:r>
            <a:r>
              <a:rPr lang="en-US" dirty="0" smtClean="0">
                <a:latin typeface="Bodoni MT Black" pitchFamily="18" charset="0"/>
              </a:rPr>
              <a:t>S</a:t>
            </a:r>
            <a:r>
              <a:rPr lang="en-US" dirty="0" smtClean="0">
                <a:latin typeface="Bodoni MT Black" pitchFamily="18" charset="0"/>
              </a:rPr>
              <a:t>tella </a:t>
            </a:r>
            <a:r>
              <a:rPr lang="en-US" dirty="0" smtClean="0">
                <a:latin typeface="Bodoni MT Black" pitchFamily="18" charset="0"/>
              </a:rPr>
              <a:t>K</a:t>
            </a:r>
            <a:r>
              <a:rPr lang="en-US" dirty="0" smtClean="0">
                <a:latin typeface="Bodoni MT Black" pitchFamily="18" charset="0"/>
              </a:rPr>
              <a:t>yohairwe</a:t>
            </a:r>
          </a:p>
          <a:p>
            <a:pPr algn="ctr"/>
            <a:r>
              <a:rPr lang="en-US" dirty="0" smtClean="0">
                <a:latin typeface="Bodoni MT Black" pitchFamily="18" charset="0"/>
                <a:hlinkClick r:id="rId2"/>
              </a:rPr>
              <a:t>stella.kyohairwe@gmail.com</a:t>
            </a:r>
            <a:r>
              <a:rPr lang="en-US" smtClean="0">
                <a:latin typeface="Bodoni MT Black" pitchFamily="18" charset="0"/>
              </a:rPr>
              <a:t>; skyohairwe@umi.ac.ug</a:t>
            </a:r>
            <a:endParaRPr lang="en-US" dirty="0" smtClean="0">
              <a:latin typeface="Bodoni MT Black" pitchFamily="18" charset="0"/>
            </a:endParaRPr>
          </a:p>
          <a:p>
            <a:pPr algn="ctr"/>
            <a:endParaRPr lang="en-US" dirty="0" smtClean="0">
              <a:latin typeface="Broadway" pitchFamily="82" charset="0"/>
            </a:endParaRPr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2CF8-1E25-45E1-B573-A4327D40050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pic>
        <p:nvPicPr>
          <p:cNvPr id="1026" name="Picture 2" descr="C:\Users\pad\Desktop\st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762000"/>
            <a:ext cx="2819400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372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is Management?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 It is the art of making people more effective than they would have been without you: and the science of how to do it 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It is  working with and through people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Management basic functions: </a:t>
            </a:r>
          </a:p>
          <a:p>
            <a:pPr lvl="1"/>
            <a:r>
              <a:rPr lang="en-US" sz="2800" dirty="0" smtClean="0">
                <a:latin typeface="Century Gothic" pitchFamily="34" charset="0"/>
              </a:rPr>
              <a:t>planning , budgeting, organizing, directing, Coordinating, supervising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04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6604"/>
            <a:ext cx="7833360" cy="1450757"/>
          </a:xfrm>
        </p:spPr>
        <p:txBody>
          <a:bodyPr/>
          <a:lstStyle/>
          <a:p>
            <a:pPr algn="l"/>
            <a:endParaRPr lang="en-US" dirty="0"/>
          </a:p>
        </p:txBody>
      </p:sp>
      <p:pic>
        <p:nvPicPr>
          <p:cNvPr id="2050" name="Picture 2" descr="C:\Users\skyohairwe.UMI0\Desktop\LD!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53" y="1905000"/>
            <a:ext cx="7924799" cy="518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35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</a:t>
            </a:r>
            <a:r>
              <a:rPr lang="en-US" b="1" dirty="0" smtClean="0"/>
              <a:t>strategy as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method or a plan chosen </a:t>
            </a:r>
            <a:r>
              <a:rPr lang="en-US" sz="3600" dirty="0"/>
              <a:t>to bring about a desired future, such as achievement of </a:t>
            </a:r>
            <a:r>
              <a:rPr lang="en-US" sz="3600" dirty="0" smtClean="0"/>
              <a:t>a goal, </a:t>
            </a:r>
            <a:r>
              <a:rPr lang="en-US" sz="3600" dirty="0"/>
              <a:t> </a:t>
            </a:r>
            <a:r>
              <a:rPr lang="en-US" sz="3600" dirty="0" smtClean="0"/>
              <a:t>or</a:t>
            </a:r>
            <a:r>
              <a:rPr lang="en-US" sz="3600" dirty="0"/>
              <a:t> </a:t>
            </a:r>
            <a:r>
              <a:rPr lang="en-US" sz="3600" dirty="0" smtClean="0"/>
              <a:t>solution</a:t>
            </a:r>
            <a:r>
              <a:rPr lang="en-US" sz="3600" dirty="0"/>
              <a:t> to a </a:t>
            </a:r>
            <a:r>
              <a:rPr lang="en-US" sz="3600" dirty="0" smtClean="0"/>
              <a:t>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latin typeface="Century Gothic" pitchFamily="34" charset="0"/>
              </a:rPr>
              <a:t>Strategies are the initiatives a company takes to maximize its resources and to grow its business. </a:t>
            </a:r>
            <a:endParaRPr lang="en-US" sz="28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This involves </a:t>
            </a:r>
            <a:r>
              <a:rPr lang="en-US" sz="2800" dirty="0">
                <a:latin typeface="Century Gothic" pitchFamily="34" charset="0"/>
              </a:rPr>
              <a:t>financial planning</a:t>
            </a:r>
            <a:r>
              <a:rPr lang="en-US" sz="2800" dirty="0" smtClean="0">
                <a:latin typeface="Century Gothic" pitchFamily="34" charset="0"/>
              </a:rPr>
              <a:t>, and  </a:t>
            </a:r>
            <a:r>
              <a:rPr lang="en-US" sz="2800" dirty="0">
                <a:latin typeface="Century Gothic" pitchFamily="34" charset="0"/>
              </a:rPr>
              <a:t>human resources </a:t>
            </a:r>
            <a:endParaRPr lang="en-US" sz="28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are  in line with  organization vision and  mission.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Strategic  Leadership &amp;Management?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strategic management is about </a:t>
            </a:r>
            <a:r>
              <a:rPr lang="en-US" sz="2800" b="1" dirty="0" smtClean="0">
                <a:latin typeface="Century Gothic" pitchFamily="34" charset="0"/>
              </a:rPr>
              <a:t>driving the company's growth through effective management techniques</a:t>
            </a:r>
            <a:r>
              <a:rPr lang="en-US" sz="2800" dirty="0" smtClean="0">
                <a:latin typeface="Century Gothic" pitchFamily="34" charset="0"/>
              </a:rPr>
              <a:t> with a focus  on setting and achieving organizational goals 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management requires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050" name="Picture 2" descr="C:\Users\pad\Desktop\s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828800"/>
            <a:ext cx="2209800" cy="1990725"/>
          </a:xfrm>
          <a:prstGeom prst="rect">
            <a:avLst/>
          </a:prstGeom>
          <a:noFill/>
        </p:spPr>
      </p:pic>
      <p:pic>
        <p:nvPicPr>
          <p:cNvPr id="2051" name="Picture 3" descr="C:\Users\pad\Desktop\z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6475" y="2286000"/>
            <a:ext cx="3057525" cy="1495425"/>
          </a:xfrm>
          <a:prstGeom prst="rect">
            <a:avLst/>
          </a:prstGeom>
          <a:noFill/>
        </p:spPr>
      </p:pic>
      <p:pic>
        <p:nvPicPr>
          <p:cNvPr id="2053" name="Picture 5" descr="C:\Users\pad\Desktop\ZZ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876800"/>
            <a:ext cx="5943600" cy="1628775"/>
          </a:xfrm>
          <a:prstGeom prst="rect">
            <a:avLst/>
          </a:prstGeom>
          <a:noFill/>
        </p:spPr>
      </p:pic>
      <p:pic>
        <p:nvPicPr>
          <p:cNvPr id="2054" name="Picture 6" descr="C:\Users\pad\Desktop\zz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1828800"/>
            <a:ext cx="2324100" cy="25146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2667000" y="2590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qual 11"/>
          <p:cNvSpPr/>
          <p:nvPr/>
        </p:nvSpPr>
        <p:spPr>
          <a:xfrm>
            <a:off x="5334000" y="251460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strategic  management involves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A systematic analysis of the factors  associated with: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 customers and competitors </a:t>
            </a:r>
            <a:r>
              <a:rPr lang="en-US" sz="2800" dirty="0">
                <a:latin typeface="Century Gothic" pitchFamily="34" charset="0"/>
              </a:rPr>
              <a:t> 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>
                <a:latin typeface="Century Gothic" pitchFamily="34" charset="0"/>
              </a:rPr>
              <a:t> (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the external environment</a:t>
            </a:r>
            <a:r>
              <a:rPr lang="en-US" sz="2800" dirty="0" smtClean="0">
                <a:latin typeface="Century Gothic" pitchFamily="34" charset="0"/>
              </a:rPr>
              <a:t>) </a:t>
            </a:r>
            <a:r>
              <a:rPr lang="en-US" sz="2800" dirty="0">
                <a:latin typeface="Century Gothic" pitchFamily="34" charset="0"/>
              </a:rPr>
              <a:t> </a:t>
            </a:r>
            <a:r>
              <a:rPr lang="en-US" sz="2800" dirty="0" smtClean="0">
                <a:latin typeface="Century Gothic" pitchFamily="34" charset="0"/>
              </a:rPr>
              <a:t>and 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the organization itself </a:t>
            </a:r>
            <a:r>
              <a:rPr lang="en-US" sz="2800" dirty="0">
                <a:latin typeface="Century Gothic" pitchFamily="34" charset="0"/>
              </a:rPr>
              <a:t>(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the internal environment</a:t>
            </a:r>
            <a:r>
              <a:rPr lang="en-US" sz="2800" dirty="0" smtClean="0">
                <a:latin typeface="Century Gothic" pitchFamily="34" charset="0"/>
              </a:rPr>
              <a:t>) to provide the </a:t>
            </a:r>
            <a:r>
              <a:rPr lang="en-US" sz="2800" dirty="0">
                <a:latin typeface="Century Gothic" pitchFamily="34" charset="0"/>
              </a:rPr>
              <a:t>basis for </a:t>
            </a:r>
            <a:r>
              <a:rPr lang="en-US" sz="2800" dirty="0" smtClean="0">
                <a:latin typeface="Century Gothic" pitchFamily="34" charset="0"/>
              </a:rPr>
              <a:t>maintaining optimum management practices. </a:t>
            </a:r>
            <a:r>
              <a:rPr lang="en-US" sz="2800" dirty="0">
                <a:latin typeface="Century Gothic" pitchFamily="34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External environment are..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6">
                    <a:lumMod val="50000"/>
                  </a:schemeClr>
                </a:solidFill>
              </a:rPr>
            </a:b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Conditions, entities, events and factors </a:t>
            </a:r>
            <a:r>
              <a:rPr lang="en-US" sz="2800" dirty="0">
                <a:latin typeface="Century Gothic" pitchFamily="34" charset="0"/>
              </a:rPr>
              <a:t> surrounding </a:t>
            </a:r>
            <a:r>
              <a:rPr lang="en-US" sz="2800" dirty="0" smtClean="0">
                <a:latin typeface="Century Gothic" pitchFamily="34" charset="0"/>
              </a:rPr>
              <a:t>an organization that influence its activities and choices, </a:t>
            </a:r>
            <a:r>
              <a:rPr lang="en-US" sz="2800" dirty="0">
                <a:latin typeface="Century Gothic" pitchFamily="34" charset="0"/>
              </a:rPr>
              <a:t>and determine its </a:t>
            </a:r>
            <a:r>
              <a:rPr lang="en-US" sz="2800" dirty="0" smtClean="0">
                <a:latin typeface="Century Gothic" pitchFamily="34" charset="0"/>
              </a:rPr>
              <a:t> opportunities and risks.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It is also known as  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Operating environment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lbertus Extra Bold"/>
              </a:rPr>
              <a:t>Internal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lbertus Extra Bold"/>
              </a:rPr>
              <a:t>environment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lbertus Extra Bold"/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  <a:latin typeface="Albertus Extra Bold"/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  <a:latin typeface="Albertus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These are  conditions, entities, events, and factors  within </a:t>
            </a:r>
            <a:r>
              <a:rPr lang="en-US" sz="2800" dirty="0">
                <a:latin typeface="Century Gothic" pitchFamily="34" charset="0"/>
              </a:rPr>
              <a:t>an organization </a:t>
            </a:r>
            <a:r>
              <a:rPr lang="en-US" sz="2800" dirty="0" smtClean="0">
                <a:latin typeface="Century Gothic" pitchFamily="34" charset="0"/>
              </a:rPr>
              <a:t>that</a:t>
            </a:r>
            <a:r>
              <a:rPr lang="en-US" sz="2800" dirty="0">
                <a:latin typeface="Century Gothic" pitchFamily="34" charset="0"/>
              </a:rPr>
              <a:t> </a:t>
            </a:r>
            <a:r>
              <a:rPr lang="en-US" sz="2800" dirty="0" smtClean="0">
                <a:latin typeface="Century Gothic" pitchFamily="34" charset="0"/>
              </a:rPr>
              <a:t> influence its activities and choices  </a:t>
            </a:r>
            <a:r>
              <a:rPr lang="en-US" sz="2800" dirty="0">
                <a:latin typeface="Century Gothic" pitchFamily="34" charset="0"/>
              </a:rPr>
              <a:t>particularly </a:t>
            </a:r>
            <a:r>
              <a:rPr lang="en-US" sz="2800" dirty="0" smtClean="0">
                <a:latin typeface="Century Gothic" pitchFamily="34" charset="0"/>
              </a:rPr>
              <a:t>the behavior of </a:t>
            </a:r>
            <a:r>
              <a:rPr lang="en-US" sz="2800" dirty="0">
                <a:latin typeface="Century Gothic" pitchFamily="34" charset="0"/>
              </a:rPr>
              <a:t>the </a:t>
            </a:r>
            <a:r>
              <a:rPr lang="en-US" sz="2800" dirty="0" smtClean="0">
                <a:latin typeface="Century Gothic" pitchFamily="34" charset="0"/>
              </a:rPr>
              <a:t> employees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Comprises of Factors like: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latin typeface="Century Gothic" pitchFamily="34" charset="0"/>
              </a:rPr>
              <a:t> the  organization’s Mission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latin typeface="Century Gothic" pitchFamily="34" charset="0"/>
              </a:rPr>
              <a:t>Leadership Styles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latin typeface="Century Gothic" pitchFamily="34" charset="0"/>
              </a:rPr>
              <a:t> Organizational culture</a:t>
            </a:r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managers &amp; leaders  must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That not every issue or decision is strategic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That some decisions strategic issues while other are operational issues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Key words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Leadership, </a:t>
            </a:r>
          </a:p>
          <a:p>
            <a:r>
              <a:rPr lang="en-US" sz="3600" dirty="0" smtClean="0"/>
              <a:t>Management</a:t>
            </a:r>
          </a:p>
          <a:p>
            <a:r>
              <a:rPr lang="en-US" sz="3600" dirty="0" smtClean="0"/>
              <a:t>Strategy</a:t>
            </a:r>
          </a:p>
          <a:p>
            <a:r>
              <a:rPr lang="en-US" sz="3600" dirty="0" smtClean="0"/>
              <a:t>Strategic management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4286-6F82-4242-9AC0-6DE0049A9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12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Characterizes Strategic decisions?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7030A0"/>
                </a:solidFill>
                <a:latin typeface="Century Gothic" pitchFamily="34" charset="0"/>
              </a:rPr>
              <a:t>They give  a Long term direction of the organization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7030A0"/>
                </a:solidFill>
                <a:latin typeface="Century Gothic" pitchFamily="34" charset="0"/>
              </a:rPr>
              <a:t> They determine the scope of the organization activities- size   and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7030A0"/>
                </a:solidFill>
                <a:latin typeface="Century Gothic" pitchFamily="34" charset="0"/>
              </a:rPr>
              <a:t> They give a competitive advantage of the organization over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err="1" smtClean="0"/>
              <a:t>Characterises</a:t>
            </a:r>
            <a:r>
              <a:rPr lang="en-US" dirty="0" smtClean="0"/>
              <a:t> Strategic decisions?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rgbClr val="7030A0"/>
                </a:solidFill>
                <a:latin typeface="Century Gothic" pitchFamily="34" charset="0"/>
              </a:rPr>
              <a:t>Ensure a Strategic fit of the business and its environment – </a:t>
            </a:r>
            <a:r>
              <a:rPr lang="en-US" sz="2800" dirty="0" err="1" smtClean="0">
                <a:solidFill>
                  <a:srgbClr val="7030A0"/>
                </a:solidFill>
                <a:latin typeface="Century Gothic" pitchFamily="34" charset="0"/>
              </a:rPr>
              <a:t>e.g</a:t>
            </a:r>
            <a:r>
              <a:rPr lang="en-US" sz="2800" dirty="0" smtClean="0">
                <a:solidFill>
                  <a:srgbClr val="7030A0"/>
                </a:solidFill>
                <a:latin typeface="Century Gothic" pitchFamily="34" charset="0"/>
              </a:rPr>
              <a:t> focusing on market needs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rgbClr val="7030A0"/>
                </a:solidFill>
                <a:latin typeface="Century Gothic" pitchFamily="34" charset="0"/>
              </a:rPr>
              <a:t>Exploits the capability of Organizational Resources and competences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rgbClr val="7030A0"/>
                </a:solidFill>
                <a:latin typeface="Century Gothic" pitchFamily="34" charset="0"/>
              </a:rPr>
              <a:t>Put into consideration Values and expectations of key actors in and around the </a:t>
            </a:r>
            <a:r>
              <a:rPr lang="en-US" sz="2800" dirty="0" err="1" smtClean="0">
                <a:solidFill>
                  <a:srgbClr val="7030A0"/>
                </a:solidFill>
                <a:latin typeface="Century Gothic" pitchFamily="34" charset="0"/>
              </a:rPr>
              <a:t>organisation</a:t>
            </a:r>
            <a:endParaRPr lang="en-US" sz="2800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Implications  of ineffective strategic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Complexity of the organization in terms of structure, products or services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Uncertainty of the  organization, the people within and environment  future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Non-</a:t>
            </a:r>
            <a:r>
              <a:rPr lang="en-US" sz="2800" dirty="0" err="1" smtClean="0"/>
              <a:t>allignment</a:t>
            </a:r>
            <a:r>
              <a:rPr lang="en-US" sz="2800" dirty="0" smtClean="0"/>
              <a:t> with Operational decisions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 irregular Relationships and networks outside the </a:t>
            </a:r>
            <a:r>
              <a:rPr lang="en-US" sz="2800" dirty="0" err="1" smtClean="0"/>
              <a:t>organisation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dirty="0" err="1" smtClean="0"/>
              <a:t>challeges</a:t>
            </a:r>
            <a:r>
              <a:rPr lang="en-US" sz="2800" dirty="0" smtClean="0"/>
              <a:t> in implementing Change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Levels of a strategy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800" b="1" dirty="0" smtClean="0">
                <a:latin typeface="Century Gothic" pitchFamily="34" charset="0"/>
              </a:rPr>
              <a:t>Corporate level strategy </a:t>
            </a:r>
            <a:r>
              <a:rPr lang="en-US" sz="2800" dirty="0" smtClean="0">
                <a:latin typeface="Century Gothic" pitchFamily="34" charset="0"/>
              </a:rPr>
              <a:t>– concerned with overall scope of the organization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Century Gothic" pitchFamily="34" charset="0"/>
              </a:rPr>
              <a:t>Focus: Geographical coverage, business units, diversity of products, business units/departments,  resource allocation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latin typeface="Century Gothic" pitchFamily="34" charset="0"/>
              </a:rPr>
              <a:t>Business level Strategy- </a:t>
            </a:r>
            <a:r>
              <a:rPr lang="en-US" sz="2800" dirty="0" smtClean="0">
                <a:latin typeface="Century Gothic" pitchFamily="34" charset="0"/>
              </a:rPr>
              <a:t>focusing on competition in the market environment –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 smtClean="0">
                <a:latin typeface="Century Gothic" pitchFamily="34" charset="0"/>
              </a:rPr>
              <a:t>Focus is on Pricing, innovation and differentiation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Century Gothic" pitchFamily="34" charset="0"/>
              </a:rPr>
              <a:t>Operational level- focus on coordination f different parts  of the organization for effective delivery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Century Gothic" pitchFamily="34" charset="0"/>
              </a:rPr>
              <a:t>The concern issues include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Resources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Processes 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people</a:t>
            </a: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Overall leadership &amp; Management question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3200" dirty="0" smtClean="0">
                <a:solidFill>
                  <a:srgbClr val="2921C9"/>
                </a:solidFill>
                <a:latin typeface="Broadway" pitchFamily="82" charset="0"/>
              </a:rPr>
              <a:t>How do your  strategies fit in the national  Plans and goals?</a:t>
            </a:r>
          </a:p>
          <a:p>
            <a:pPr>
              <a:buBlip>
                <a:blip r:embed="rId2"/>
              </a:buBlip>
            </a:pPr>
            <a:r>
              <a:rPr lang="en-US" sz="3200" spc="300" dirty="0" smtClean="0">
                <a:latin typeface="Broadway" pitchFamily="82" charset="0"/>
              </a:rPr>
              <a:t>What strategies does your  organization have  for Sustainable Development Goals (SDGs) 2030?</a:t>
            </a:r>
            <a:endParaRPr lang="en-US" sz="3200" spc="300" dirty="0">
              <a:latin typeface="Broadway" pitchFamily="8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56396"/>
          </a:xfrm>
        </p:spPr>
        <p:txBody>
          <a:bodyPr/>
          <a:lstStyle/>
          <a:p>
            <a:r>
              <a:rPr lang="en-US" dirty="0" smtClean="0"/>
              <a:t>SDGs 1-17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304800" y="1295399"/>
          <a:ext cx="4267200" cy="4876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267200"/>
              </a:tblGrid>
              <a:tr h="792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/>
                        <a:t>End poverty in all its forms everywhere</a:t>
                      </a:r>
                    </a:p>
                    <a:p>
                      <a:endParaRPr lang="en-US" dirty="0"/>
                    </a:p>
                  </a:txBody>
                  <a:tcPr marL="41152" marR="41152"/>
                </a:tc>
              </a:tr>
              <a:tr h="1154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/>
                        <a:t>End hunger, achieve food security and improved nutrition and promote sustainable agriculture </a:t>
                      </a:r>
                      <a:endParaRPr lang="en-US" dirty="0"/>
                    </a:p>
                  </a:txBody>
                  <a:tcPr marL="41152" marR="41152"/>
                </a:tc>
              </a:tr>
              <a:tr h="887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/>
                        <a:t>Ensure healthy lives and promote well-being for all</a:t>
                      </a:r>
                      <a:endParaRPr lang="en-US" dirty="0"/>
                    </a:p>
                  </a:txBody>
                  <a:tcPr marL="41152" marR="41152"/>
                </a:tc>
              </a:tr>
              <a:tr h="1154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/>
                        <a:t>Ensure inclusive and equitable quality education and promote lifelong learning opportunities for all</a:t>
                      </a:r>
                      <a:endParaRPr lang="en-US" dirty="0"/>
                    </a:p>
                  </a:txBody>
                  <a:tcPr marL="41152" marR="41152"/>
                </a:tc>
              </a:tr>
              <a:tr h="887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/>
                        <a:t>Achieve gender equality and empower all women and girls</a:t>
                      </a:r>
                      <a:endParaRPr lang="en-US" dirty="0"/>
                    </a:p>
                  </a:txBody>
                  <a:tcPr marL="41152" marR="41152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648200" y="1295400"/>
          <a:ext cx="4191000" cy="498270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91000"/>
              </a:tblGrid>
              <a:tr h="843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/>
                        <a:t>Ensure access to water and sanitation for all</a:t>
                      </a:r>
                    </a:p>
                    <a:p>
                      <a:endParaRPr lang="en-US" dirty="0"/>
                    </a:p>
                  </a:txBody>
                  <a:tcPr marL="41152" marR="41152"/>
                </a:tc>
              </a:tr>
              <a:tr h="843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/>
                        <a:t>Ensure access to affordable, reliable, sustainable and modern energy for all</a:t>
                      </a:r>
                    </a:p>
                    <a:p>
                      <a:endParaRPr lang="en-US" dirty="0"/>
                    </a:p>
                  </a:txBody>
                  <a:tcPr marL="41152" marR="41152"/>
                </a:tc>
              </a:tr>
              <a:tr h="1213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/>
                        <a:t>Promote inclusive and sustainable economic growth, employment and decent work for all</a:t>
                      </a:r>
                      <a:endParaRPr lang="en-US" dirty="0"/>
                    </a:p>
                  </a:txBody>
                  <a:tcPr marL="41152" marR="41152"/>
                </a:tc>
              </a:tr>
              <a:tr h="1096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/>
                        <a:t>Build resilient infrastructure, promote sustainable industrialization and foster innovation</a:t>
                      </a:r>
                      <a:endParaRPr lang="en-US" dirty="0"/>
                    </a:p>
                  </a:txBody>
                  <a:tcPr marL="41152" marR="41152"/>
                </a:tc>
              </a:tr>
              <a:tr h="843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/>
                        <a:t>Reduce inequality within and among countries</a:t>
                      </a:r>
                      <a:endParaRPr lang="en-US" dirty="0"/>
                    </a:p>
                  </a:txBody>
                  <a:tcPr marL="41152" marR="41152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SDGs…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609600" y="1846263"/>
          <a:ext cx="3916363" cy="387269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16363"/>
              </a:tblGrid>
              <a:tr h="8269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smtClean="0"/>
                        <a:t>Make cities inclusive, safe, resilient and sustainable</a:t>
                      </a:r>
                      <a:endParaRPr lang="en-US" sz="2000" dirty="0"/>
                    </a:p>
                  </a:txBody>
                  <a:tcPr marL="41152" marR="41152"/>
                </a:tc>
              </a:tr>
              <a:tr h="908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smtClean="0"/>
                        <a:t>Ensure sustainable consumption and production patterns</a:t>
                      </a:r>
                      <a:endParaRPr lang="en-US" sz="2000" dirty="0"/>
                    </a:p>
                  </a:txBody>
                  <a:tcPr marL="41152" marR="41152"/>
                </a:tc>
              </a:tr>
              <a:tr h="8269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smtClean="0"/>
                        <a:t>Take urgent action to combat climate change and its impacts</a:t>
                      </a:r>
                      <a:endParaRPr lang="en-US" sz="2000" dirty="0"/>
                    </a:p>
                  </a:txBody>
                  <a:tcPr marL="41152" marR="41152"/>
                </a:tc>
              </a:tr>
              <a:tr h="10749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smtClean="0"/>
                        <a:t>Conserve and sustainably use the oceans, seas and marine resources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kern="1200" dirty="0" smtClean="0"/>
                    </a:p>
                    <a:p>
                      <a:endParaRPr lang="en-US" sz="2000" dirty="0"/>
                    </a:p>
                  </a:txBody>
                  <a:tcPr marL="41152" marR="41152"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800600" y="1846263"/>
          <a:ext cx="3565525" cy="386384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65525"/>
              </a:tblGrid>
              <a:tr h="18521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smtClean="0"/>
                        <a:t>Sustainably manage forests, combat desertification, halt and reverse land degradation, halt biodiversity loss</a:t>
                      </a:r>
                      <a:endParaRPr lang="en-US" sz="2000" dirty="0"/>
                    </a:p>
                  </a:txBody>
                  <a:tcPr/>
                </a:tc>
              </a:tr>
              <a:tr h="970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smtClean="0"/>
                        <a:t>Promote just, peaceful and inclusive societies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152" marR="41152"/>
                </a:tc>
              </a:tr>
              <a:tr h="970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smtClean="0"/>
                        <a:t>Revitalize the global partnership for sustainable development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152" marR="41152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For your attention, </a:t>
            </a:r>
            <a:r>
              <a:rPr lang="en-US" smtClean="0"/>
              <a:t>I say…</a:t>
            </a:r>
            <a:endParaRPr lang="en-US" dirty="0"/>
          </a:p>
        </p:txBody>
      </p:sp>
      <p:pic>
        <p:nvPicPr>
          <p:cNvPr id="2050" name="Picture 2" descr="C:\Users\pad\Desktop\THNK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7315199" cy="4724399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3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LEADERSHIP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934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Leadership 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267200"/>
          </a:xfrm>
        </p:spPr>
        <p:txBody>
          <a:bodyPr>
            <a:normAutofit fontScale="70000" lnSpcReduction="20000"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en-US" sz="3600" dirty="0" smtClean="0"/>
              <a:t>A process by which a person influences others to accomplish an objective and directs the organization in a way that makes it more cohesive and coherent (</a:t>
            </a:r>
            <a:r>
              <a:rPr lang="en-US" sz="3600" dirty="0" err="1" smtClean="0"/>
              <a:t>Northouse</a:t>
            </a:r>
            <a:r>
              <a:rPr lang="en-US" sz="3600" dirty="0" smtClean="0"/>
              <a:t>, 2007).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sz="3600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en-US" sz="3600" dirty="0" smtClean="0">
                <a:solidFill>
                  <a:prstClr val="black"/>
                </a:solidFill>
                <a:cs typeface="Times New Roman" pitchFamily="18" charset="0"/>
              </a:rPr>
              <a:t>“</a:t>
            </a:r>
            <a:r>
              <a:rPr lang="en-US" sz="3600" b="1" dirty="0" smtClean="0">
                <a:solidFill>
                  <a:prstClr val="black"/>
                </a:solidFill>
                <a:cs typeface="Times New Roman" pitchFamily="18" charset="0"/>
              </a:rPr>
              <a:t>the behavior</a:t>
            </a:r>
            <a:r>
              <a:rPr lang="en-US" sz="3600" dirty="0" smtClean="0">
                <a:solidFill>
                  <a:prstClr val="black"/>
                </a:solidFill>
                <a:cs typeface="Times New Roman" pitchFamily="18" charset="0"/>
              </a:rPr>
              <a:t> of an individual… directing the activities of a group toward a shared goal”. (Hemphill &amp; Coons, 1957)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/>
            </a:pPr>
            <a:endParaRPr lang="en-US" sz="2800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/>
            </a:pP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1" indent="-45720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</a:p>
          <a:p>
            <a:pPr marL="857250" lvl="1" indent="-45720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118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leading is about setting direction and ensuring that, that direction is followed.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Common catchwords in the definition</a:t>
            </a:r>
          </a:p>
          <a:p>
            <a:pPr marL="857250" lvl="1" indent="-45720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providing direction;  and </a:t>
            </a:r>
          </a:p>
          <a:p>
            <a:pPr marL="857250" lvl="1" indent="-45720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exercising influence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is…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 descr="\\umisvr02\userdata$\skyohairwe\Desktop\untitled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7086599" cy="411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5435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 see Leadership  as...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2590800"/>
            <a:ext cx="756513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6848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624110"/>
            <a:ext cx="7162800" cy="899890"/>
          </a:xfrm>
        </p:spPr>
        <p:txBody>
          <a:bodyPr>
            <a:normAutofit/>
          </a:bodyPr>
          <a:lstStyle/>
          <a:p>
            <a:r>
              <a:rPr lang="en-US" dirty="0" smtClean="0"/>
              <a:t>When Leadership goes wrong!</a:t>
            </a:r>
            <a:endParaRPr lang="en-US" dirty="0"/>
          </a:p>
        </p:txBody>
      </p:sp>
      <p:pic>
        <p:nvPicPr>
          <p:cNvPr id="1026" name="Picture 2" descr="C:\Users\skyohairwe.UMI0\Desktop\LDSHP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71" y="1371600"/>
            <a:ext cx="8192729" cy="502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807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2" descr="C:\Users\pad\Desktop\mn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371601" y="1905001"/>
            <a:ext cx="3429000" cy="3124200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stella.kyohairwe@gmail.com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9ED1-F92A-4177-AE79-765D0E9AB8A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7" name="Picture 3" descr="C:\Users\pad\Desktop\mngt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828800"/>
            <a:ext cx="4267200" cy="4571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815</Words>
  <Application>Microsoft Office PowerPoint</Application>
  <PresentationFormat>On-screen Show (4:3)</PresentationFormat>
  <Paragraphs>163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Urban</vt:lpstr>
      <vt:lpstr>1_Clarity</vt:lpstr>
      <vt:lpstr>Retrospect</vt:lpstr>
      <vt:lpstr>Wisp</vt:lpstr>
      <vt:lpstr>Strategic leadership and management For Sustainable Development</vt:lpstr>
      <vt:lpstr> Key words</vt:lpstr>
      <vt:lpstr>Slide 3</vt:lpstr>
      <vt:lpstr>Leadership  is…</vt:lpstr>
      <vt:lpstr>Slide 5</vt:lpstr>
      <vt:lpstr>Leadership is…</vt:lpstr>
      <vt:lpstr>Or see Leadership  as...</vt:lpstr>
      <vt:lpstr>When Leadership goes wrong!</vt:lpstr>
      <vt:lpstr>Slide 9</vt:lpstr>
      <vt:lpstr>What is Management?</vt:lpstr>
      <vt:lpstr>Slide 11</vt:lpstr>
      <vt:lpstr>Look at strategy as:</vt:lpstr>
      <vt:lpstr>Strategy…</vt:lpstr>
      <vt:lpstr>What is Strategic  Leadership &amp;Management?</vt:lpstr>
      <vt:lpstr>Strategic management requires</vt:lpstr>
      <vt:lpstr>A strategic  management involves</vt:lpstr>
      <vt:lpstr>External environment are.. </vt:lpstr>
      <vt:lpstr>Internal environment </vt:lpstr>
      <vt:lpstr>What managers &amp; leaders  must Know</vt:lpstr>
      <vt:lpstr>What Characterizes Strategic decisions?</vt:lpstr>
      <vt:lpstr>What Characterises Strategic decisions?</vt:lpstr>
      <vt:lpstr>Implications  of ineffective strategic decisions</vt:lpstr>
      <vt:lpstr>Levels of a strategy </vt:lpstr>
      <vt:lpstr>Levels…</vt:lpstr>
      <vt:lpstr>Levels…</vt:lpstr>
      <vt:lpstr>Overall leadership &amp; Management question</vt:lpstr>
      <vt:lpstr>SDGs 1-17</vt:lpstr>
      <vt:lpstr>SDGs…</vt:lpstr>
      <vt:lpstr>For your attention, I say…</vt:lpstr>
    </vt:vector>
  </TitlesOfParts>
  <Company>umi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Leadership and Management : Models and Theories</dc:title>
  <dc:creator>skyohairwe</dc:creator>
  <cp:lastModifiedBy>pad</cp:lastModifiedBy>
  <cp:revision>95</cp:revision>
  <cp:lastPrinted>2015-09-05T15:47:21Z</cp:lastPrinted>
  <dcterms:created xsi:type="dcterms:W3CDTF">2013-02-18T10:41:40Z</dcterms:created>
  <dcterms:modified xsi:type="dcterms:W3CDTF">2016-06-17T07:34:42Z</dcterms:modified>
</cp:coreProperties>
</file>