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28"/>
  </p:notesMasterIdLst>
  <p:sldIdLst>
    <p:sldId id="256" r:id="rId2"/>
    <p:sldId id="257" r:id="rId3"/>
    <p:sldId id="258" r:id="rId4"/>
    <p:sldId id="262" r:id="rId5"/>
    <p:sldId id="259" r:id="rId6"/>
    <p:sldId id="260" r:id="rId7"/>
    <p:sldId id="261" r:id="rId8"/>
    <p:sldId id="263" r:id="rId9"/>
    <p:sldId id="264" r:id="rId10"/>
    <p:sldId id="265" r:id="rId11"/>
    <p:sldId id="266" r:id="rId12"/>
    <p:sldId id="267" r:id="rId13"/>
    <p:sldId id="268" r:id="rId14"/>
    <p:sldId id="269" r:id="rId15"/>
    <p:sldId id="270" r:id="rId16"/>
    <p:sldId id="271" r:id="rId17"/>
    <p:sldId id="273" r:id="rId18"/>
    <p:sldId id="275" r:id="rId19"/>
    <p:sldId id="280" r:id="rId20"/>
    <p:sldId id="276" r:id="rId21"/>
    <p:sldId id="278" r:id="rId22"/>
    <p:sldId id="281" r:id="rId23"/>
    <p:sldId id="277" r:id="rId24"/>
    <p:sldId id="279" r:id="rId25"/>
    <p:sldId id="274"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912" autoAdjust="0"/>
    <p:restoredTop sz="94660"/>
  </p:normalViewPr>
  <p:slideViewPr>
    <p:cSldViewPr>
      <p:cViewPr>
        <p:scale>
          <a:sx n="80" d="100"/>
          <a:sy n="80" d="100"/>
        </p:scale>
        <p:origin x="-852" y="4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7ACE84-D356-4471-B3D2-8BA5C64D82E8}" type="datetimeFigureOut">
              <a:rPr lang="en-US" smtClean="0"/>
              <a:pPr/>
              <a:t>6/16/2016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3BACCE-A7A0-492E-B943-9EBC6D69393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dirty="0" smtClean="0">
                <a:solidFill>
                  <a:schemeClr val="tx1"/>
                </a:solidFill>
                <a:latin typeface="Times New Roman" pitchFamily="18" charset="0"/>
                <a:cs typeface="Times New Roman" pitchFamily="18" charset="0"/>
              </a:rPr>
              <a:t>Being a paper presented at the Zambia</a:t>
            </a:r>
            <a:r>
              <a:rPr lang="en-US" sz="1200" i="1" baseline="0" dirty="0" smtClean="0">
                <a:solidFill>
                  <a:schemeClr val="tx1"/>
                </a:solidFill>
                <a:latin typeface="Times New Roman" pitchFamily="18" charset="0"/>
                <a:cs typeface="Times New Roman" pitchFamily="18" charset="0"/>
              </a:rPr>
              <a:t> Society for Public Administration(ZSPA) 2016  International </a:t>
            </a:r>
            <a:r>
              <a:rPr lang="en-US" sz="1200" i="1" dirty="0" smtClean="0">
                <a:solidFill>
                  <a:schemeClr val="tx1"/>
                </a:solidFill>
                <a:latin typeface="Times New Roman" pitchFamily="18" charset="0"/>
                <a:cs typeface="Times New Roman" pitchFamily="18" charset="0"/>
              </a:rPr>
              <a:t>Conference , Lusaka, Zambia - 15</a:t>
            </a:r>
            <a:r>
              <a:rPr lang="en-US" sz="1200" i="1" baseline="30000" dirty="0" smtClean="0">
                <a:solidFill>
                  <a:schemeClr val="tx1"/>
                </a:solidFill>
                <a:latin typeface="Times New Roman" pitchFamily="18" charset="0"/>
                <a:cs typeface="Times New Roman" pitchFamily="18" charset="0"/>
              </a:rPr>
              <a:t>th</a:t>
            </a:r>
            <a:r>
              <a:rPr lang="en-US" sz="1200" i="1" dirty="0" smtClean="0">
                <a:solidFill>
                  <a:schemeClr val="tx1"/>
                </a:solidFill>
                <a:latin typeface="Times New Roman" pitchFamily="18" charset="0"/>
                <a:cs typeface="Times New Roman" pitchFamily="18" charset="0"/>
              </a:rPr>
              <a:t> -17</a:t>
            </a:r>
            <a:r>
              <a:rPr lang="en-US" sz="1200" i="1" baseline="30000" dirty="0" smtClean="0">
                <a:solidFill>
                  <a:schemeClr val="tx1"/>
                </a:solidFill>
                <a:latin typeface="Times New Roman" pitchFamily="18" charset="0"/>
                <a:cs typeface="Times New Roman" pitchFamily="18" charset="0"/>
              </a:rPr>
              <a:t>th</a:t>
            </a:r>
            <a:r>
              <a:rPr lang="en-US" sz="1200" i="1" dirty="0" smtClean="0">
                <a:solidFill>
                  <a:schemeClr val="tx1"/>
                </a:solidFill>
                <a:latin typeface="Times New Roman" pitchFamily="18" charset="0"/>
                <a:cs typeface="Times New Roman" pitchFamily="18" charset="0"/>
              </a:rPr>
              <a:t> June, 2016 </a:t>
            </a:r>
            <a:endParaRPr lang="en-US" sz="1200" dirty="0" smtClean="0">
              <a:solidFill>
                <a:schemeClr val="tx1"/>
              </a:solidFill>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fld id="{693BACCE-A7A0-492E-B943-9EBC6D693938}"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335F14E-A407-4C7B-BA69-B4623AE0A1D6}" type="datetimeFigureOut">
              <a:rPr lang="en-US" smtClean="0"/>
              <a:pPr/>
              <a:t>6/16/2016</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83BF3F6D-EB5C-471A-A516-5D2A084CB39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wheel spokes="3"/>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335F14E-A407-4C7B-BA69-B4623AE0A1D6}" type="datetimeFigureOut">
              <a:rPr lang="en-US" smtClean="0"/>
              <a:pPr/>
              <a:t>6/16/2016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3BF3F6D-EB5C-471A-A516-5D2A084CB39C}" type="slidenum">
              <a:rPr lang="en-US" smtClean="0"/>
              <a:pPr/>
              <a:t>‹#›</a:t>
            </a:fld>
            <a:endParaRPr lang="en-US"/>
          </a:p>
        </p:txBody>
      </p:sp>
    </p:spTree>
  </p:cSld>
  <p:clrMapOvr>
    <a:masterClrMapping/>
  </p:clrMapOvr>
  <p:transition>
    <p:wheel spokes="3"/>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4335F14E-A407-4C7B-BA69-B4623AE0A1D6}" type="datetimeFigureOut">
              <a:rPr lang="en-US" smtClean="0"/>
              <a:pPr/>
              <a:t>6/16/2016</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83BF3F6D-EB5C-471A-A516-5D2A084CB39C}" type="slidenum">
              <a:rPr lang="en-US" smtClean="0"/>
              <a:pPr/>
              <a:t>‹#›</a:t>
            </a:fld>
            <a:endParaRPr lang="en-US"/>
          </a:p>
        </p:txBody>
      </p:sp>
    </p:spTree>
  </p:cSld>
  <p:clrMapOvr>
    <a:masterClrMapping/>
  </p:clrMapOvr>
  <p:transition>
    <p:wheel spokes="3"/>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335F14E-A407-4C7B-BA69-B4623AE0A1D6}" type="datetimeFigureOut">
              <a:rPr lang="en-US" smtClean="0"/>
              <a:pPr/>
              <a:t>6/16/2016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3BF3F6D-EB5C-471A-A516-5D2A084CB39C}" type="slidenum">
              <a:rPr lang="en-US" smtClean="0"/>
              <a:pPr/>
              <a:t>‹#›</a:t>
            </a:fld>
            <a:endParaRPr lang="en-US"/>
          </a:p>
        </p:txBody>
      </p:sp>
    </p:spTree>
  </p:cSld>
  <p:clrMapOvr>
    <a:masterClrMapping/>
  </p:clrMapOvr>
  <p:transition>
    <p:wheel spokes="3"/>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335F14E-A407-4C7B-BA69-B4623AE0A1D6}" type="datetimeFigureOut">
              <a:rPr lang="en-US" smtClean="0"/>
              <a:pPr/>
              <a:t>6/16/2016</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83BF3F6D-EB5C-471A-A516-5D2A084CB39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wheel spokes="3"/>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335F14E-A407-4C7B-BA69-B4623AE0A1D6}" type="datetimeFigureOut">
              <a:rPr lang="en-US" smtClean="0"/>
              <a:pPr/>
              <a:t>6/16/2016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3BF3F6D-EB5C-471A-A516-5D2A084CB39C}" type="slidenum">
              <a:rPr lang="en-US" smtClean="0"/>
              <a:pPr/>
              <a:t>‹#›</a:t>
            </a:fld>
            <a:endParaRPr lang="en-US"/>
          </a:p>
        </p:txBody>
      </p:sp>
    </p:spTree>
  </p:cSld>
  <p:clrMapOvr>
    <a:masterClrMapping/>
  </p:clrMapOvr>
  <p:transition>
    <p:wheel spokes="3"/>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335F14E-A407-4C7B-BA69-B4623AE0A1D6}" type="datetimeFigureOut">
              <a:rPr lang="en-US" smtClean="0"/>
              <a:pPr/>
              <a:t>6/16/2016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3BF3F6D-EB5C-471A-A516-5D2A084CB39C}" type="slidenum">
              <a:rPr lang="en-US" smtClean="0"/>
              <a:pPr/>
              <a:t>‹#›</a:t>
            </a:fld>
            <a:endParaRPr lang="en-US"/>
          </a:p>
        </p:txBody>
      </p:sp>
    </p:spTree>
  </p:cSld>
  <p:clrMapOvr>
    <a:masterClrMapping/>
  </p:clrMapOvr>
  <p:transition>
    <p:wheel spokes="3"/>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335F14E-A407-4C7B-BA69-B4623AE0A1D6}" type="datetimeFigureOut">
              <a:rPr lang="en-US" smtClean="0"/>
              <a:pPr/>
              <a:t>6/16/2016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3BF3F6D-EB5C-471A-A516-5D2A084CB39C}" type="slidenum">
              <a:rPr lang="en-US" smtClean="0"/>
              <a:pPr/>
              <a:t>‹#›</a:t>
            </a:fld>
            <a:endParaRPr lang="en-US"/>
          </a:p>
        </p:txBody>
      </p:sp>
    </p:spTree>
  </p:cSld>
  <p:clrMapOvr>
    <a:masterClrMapping/>
  </p:clrMapOvr>
  <p:transition>
    <p:wheel spokes="3"/>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4335F14E-A407-4C7B-BA69-B4623AE0A1D6}" type="datetimeFigureOut">
              <a:rPr lang="en-US" smtClean="0"/>
              <a:pPr/>
              <a:t>6/16/2016</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83BF3F6D-EB5C-471A-A516-5D2A084CB39C}" type="slidenum">
              <a:rPr lang="en-US" smtClean="0"/>
              <a:pPr/>
              <a:t>‹#›</a:t>
            </a:fld>
            <a:endParaRPr lang="en-US"/>
          </a:p>
        </p:txBody>
      </p:sp>
    </p:spTree>
  </p:cSld>
  <p:clrMapOvr>
    <a:masterClrMapping/>
  </p:clrMapOvr>
  <p:transition>
    <p:wheel spokes="3"/>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335F14E-A407-4C7B-BA69-B4623AE0A1D6}" type="datetimeFigureOut">
              <a:rPr lang="en-US" smtClean="0"/>
              <a:pPr/>
              <a:t>6/16/2016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3BF3F6D-EB5C-471A-A516-5D2A084CB39C}" type="slidenum">
              <a:rPr lang="en-US" smtClean="0"/>
              <a:pPr/>
              <a:t>‹#›</a:t>
            </a:fld>
            <a:endParaRPr lang="en-US"/>
          </a:p>
        </p:txBody>
      </p:sp>
    </p:spTree>
  </p:cSld>
  <p:clrMapOvr>
    <a:masterClrMapping/>
  </p:clrMapOvr>
  <p:transition>
    <p:wheel spokes="3"/>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4335F14E-A407-4C7B-BA69-B4623AE0A1D6}" type="datetimeFigureOut">
              <a:rPr lang="en-US" smtClean="0"/>
              <a:pPr/>
              <a:t>6/16/2016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3BF3F6D-EB5C-471A-A516-5D2A084CB39C}"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transition>
    <p:wheel spokes="3"/>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335F14E-A407-4C7B-BA69-B4623AE0A1D6}" type="datetimeFigureOut">
              <a:rPr lang="en-US" smtClean="0"/>
              <a:pPr/>
              <a:t>6/16/2016</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83BF3F6D-EB5C-471A-A516-5D2A084CB39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ransition>
    <p:wheel spokes="3"/>
  </p:transition>
  <p:timing>
    <p:tnLst>
      <p:par>
        <p:cTn id="1" dur="indefinite" restart="never" nodeType="tmRoot"/>
      </p:par>
    </p:tnLst>
  </p:timing>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asakalasam@gmail.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200" dirty="0" smtClean="0"/>
              <a:t>SEAMLESS GOVERNMENT AND SUSTAINABLE DEVELOPMENT</a:t>
            </a:r>
            <a:br>
              <a:rPr lang="en-US" sz="3200" dirty="0" smtClean="0"/>
            </a:br>
            <a:endParaRPr lang="en-US" sz="3200" dirty="0"/>
          </a:p>
        </p:txBody>
      </p:sp>
      <p:sp>
        <p:nvSpPr>
          <p:cNvPr id="3" name="Subtitle 2"/>
          <p:cNvSpPr>
            <a:spLocks noGrp="1"/>
          </p:cNvSpPr>
          <p:nvPr>
            <p:ph type="subTitle" idx="1"/>
          </p:nvPr>
        </p:nvSpPr>
        <p:spPr/>
        <p:txBody>
          <a:bodyPr>
            <a:normAutofit fontScale="25000" lnSpcReduction="20000"/>
          </a:bodyPr>
          <a:lstStyle/>
          <a:p>
            <a:r>
              <a:rPr lang="en-US" sz="5600" dirty="0" smtClean="0">
                <a:latin typeface="Verdana" pitchFamily="34" charset="0"/>
                <a:ea typeface="Verdana" pitchFamily="34" charset="0"/>
                <a:cs typeface="Verdana" pitchFamily="34" charset="0"/>
              </a:rPr>
              <a:t>BY </a:t>
            </a:r>
          </a:p>
          <a:p>
            <a:r>
              <a:rPr lang="en-US" sz="5600" dirty="0" smtClean="0">
                <a:latin typeface="Verdana" pitchFamily="34" charset="0"/>
                <a:ea typeface="Verdana" pitchFamily="34" charset="0"/>
                <a:cs typeface="Verdana" pitchFamily="34" charset="0"/>
              </a:rPr>
              <a:t>SAMUEL SAKALA </a:t>
            </a:r>
          </a:p>
          <a:p>
            <a:r>
              <a:rPr lang="en-US" sz="5600" dirty="0" err="1" smtClean="0">
                <a:latin typeface="Verdana" pitchFamily="34" charset="0"/>
                <a:ea typeface="Verdana" pitchFamily="34" charset="0"/>
                <a:cs typeface="Verdana" pitchFamily="34" charset="0"/>
              </a:rPr>
              <a:t>Mulungushi</a:t>
            </a:r>
            <a:r>
              <a:rPr lang="en-US" sz="5600" dirty="0" smtClean="0">
                <a:latin typeface="Verdana" pitchFamily="34" charset="0"/>
                <a:ea typeface="Verdana" pitchFamily="34" charset="0"/>
                <a:cs typeface="Verdana" pitchFamily="34" charset="0"/>
              </a:rPr>
              <a:t> University </a:t>
            </a:r>
          </a:p>
          <a:p>
            <a:r>
              <a:rPr lang="en-US" sz="5600" dirty="0" smtClean="0">
                <a:latin typeface="Verdana" pitchFamily="34" charset="0"/>
                <a:ea typeface="Verdana" pitchFamily="34" charset="0"/>
                <a:cs typeface="Verdana" pitchFamily="34" charset="0"/>
              </a:rPr>
              <a:t>PO BOX 80415 Kabwe </a:t>
            </a:r>
          </a:p>
          <a:p>
            <a:r>
              <a:rPr lang="en-US" sz="5600" dirty="0" smtClean="0">
                <a:latin typeface="Verdana" pitchFamily="34" charset="0"/>
                <a:ea typeface="Verdana" pitchFamily="34" charset="0"/>
                <a:cs typeface="Verdana" pitchFamily="34" charset="0"/>
              </a:rPr>
              <a:t>Phone: +260-955- 532-052; </a:t>
            </a:r>
          </a:p>
          <a:p>
            <a:r>
              <a:rPr lang="en-US" sz="5600" dirty="0" smtClean="0">
                <a:latin typeface="Verdana" pitchFamily="34" charset="0"/>
                <a:ea typeface="Verdana" pitchFamily="34" charset="0"/>
                <a:cs typeface="Verdana" pitchFamily="34" charset="0"/>
              </a:rPr>
              <a:t>Email: </a:t>
            </a:r>
            <a:r>
              <a:rPr lang="en-US" sz="5600" dirty="0" smtClean="0">
                <a:latin typeface="Verdana" pitchFamily="34" charset="0"/>
                <a:ea typeface="Verdana" pitchFamily="34" charset="0"/>
                <a:cs typeface="Verdana" pitchFamily="34" charset="0"/>
                <a:hlinkClick r:id="rId3"/>
              </a:rPr>
              <a:t>wasakalasam@gmail.com</a:t>
            </a:r>
            <a:r>
              <a:rPr lang="en-US" sz="5600" dirty="0" smtClean="0">
                <a:latin typeface="Verdana" pitchFamily="34" charset="0"/>
                <a:ea typeface="Verdana" pitchFamily="34" charset="0"/>
                <a:cs typeface="Verdana" pitchFamily="34" charset="0"/>
              </a:rPr>
              <a:t> </a:t>
            </a:r>
          </a:p>
          <a:p>
            <a:endParaRPr lang="en-US" dirty="0" smtClean="0"/>
          </a:p>
          <a:p>
            <a:r>
              <a:rPr lang="en-US" sz="6400" i="1" dirty="0" smtClean="0">
                <a:solidFill>
                  <a:schemeClr val="tx1"/>
                </a:solidFill>
                <a:latin typeface="Verdana" pitchFamily="34" charset="0"/>
                <a:ea typeface="Verdana" pitchFamily="34" charset="0"/>
                <a:cs typeface="Verdana" pitchFamily="34" charset="0"/>
              </a:rPr>
              <a:t>Being a paper presented at the Zambia</a:t>
            </a:r>
            <a:r>
              <a:rPr lang="en-US" sz="6400" i="1" baseline="0" dirty="0" smtClean="0">
                <a:solidFill>
                  <a:schemeClr val="tx1"/>
                </a:solidFill>
                <a:latin typeface="Verdana" pitchFamily="34" charset="0"/>
                <a:ea typeface="Verdana" pitchFamily="34" charset="0"/>
                <a:cs typeface="Verdana" pitchFamily="34" charset="0"/>
              </a:rPr>
              <a:t> Society for Public Administration(ZSPA) 2016  International </a:t>
            </a:r>
            <a:r>
              <a:rPr lang="en-US" sz="6400" i="1" dirty="0" smtClean="0">
                <a:solidFill>
                  <a:schemeClr val="tx1"/>
                </a:solidFill>
                <a:latin typeface="Verdana" pitchFamily="34" charset="0"/>
                <a:ea typeface="Verdana" pitchFamily="34" charset="0"/>
                <a:cs typeface="Verdana" pitchFamily="34" charset="0"/>
              </a:rPr>
              <a:t>Conference , Lusaka, Zambia - </a:t>
            </a:r>
            <a:r>
              <a:rPr lang="en-US" sz="8000" i="1" dirty="0" smtClean="0">
                <a:solidFill>
                  <a:schemeClr val="tx1"/>
                </a:solidFill>
                <a:latin typeface="Verdana" pitchFamily="34" charset="0"/>
                <a:ea typeface="Verdana" pitchFamily="34" charset="0"/>
                <a:cs typeface="Verdana" pitchFamily="34" charset="0"/>
              </a:rPr>
              <a:t>15</a:t>
            </a:r>
            <a:r>
              <a:rPr lang="en-US" sz="8000" i="1" baseline="30000" dirty="0" smtClean="0">
                <a:solidFill>
                  <a:schemeClr val="tx1"/>
                </a:solidFill>
                <a:latin typeface="Verdana" pitchFamily="34" charset="0"/>
                <a:ea typeface="Verdana" pitchFamily="34" charset="0"/>
                <a:cs typeface="Verdana" pitchFamily="34" charset="0"/>
              </a:rPr>
              <a:t>th</a:t>
            </a:r>
            <a:r>
              <a:rPr lang="en-US" sz="8000" i="1" dirty="0" smtClean="0">
                <a:solidFill>
                  <a:schemeClr val="tx1"/>
                </a:solidFill>
                <a:latin typeface="Verdana" pitchFamily="34" charset="0"/>
                <a:ea typeface="Verdana" pitchFamily="34" charset="0"/>
                <a:cs typeface="Verdana" pitchFamily="34" charset="0"/>
              </a:rPr>
              <a:t> -17</a:t>
            </a:r>
            <a:r>
              <a:rPr lang="en-US" sz="8000" i="1" baseline="30000" dirty="0" smtClean="0">
                <a:solidFill>
                  <a:schemeClr val="tx1"/>
                </a:solidFill>
                <a:latin typeface="Verdana" pitchFamily="34" charset="0"/>
                <a:ea typeface="Verdana" pitchFamily="34" charset="0"/>
                <a:cs typeface="Verdana" pitchFamily="34" charset="0"/>
              </a:rPr>
              <a:t>th</a:t>
            </a:r>
            <a:r>
              <a:rPr lang="en-US" sz="8000" i="1" dirty="0" smtClean="0">
                <a:solidFill>
                  <a:schemeClr val="tx1"/>
                </a:solidFill>
                <a:latin typeface="Verdana" pitchFamily="34" charset="0"/>
                <a:ea typeface="Verdana" pitchFamily="34" charset="0"/>
                <a:cs typeface="Verdana" pitchFamily="34" charset="0"/>
              </a:rPr>
              <a:t> June, 2016</a:t>
            </a:r>
            <a:r>
              <a:rPr lang="en-US" sz="5600" i="1" dirty="0" smtClean="0">
                <a:solidFill>
                  <a:schemeClr val="tx1"/>
                </a:solidFill>
                <a:latin typeface="Verdana" pitchFamily="34" charset="0"/>
                <a:ea typeface="Verdana" pitchFamily="34" charset="0"/>
                <a:cs typeface="Verdana" pitchFamily="34" charset="0"/>
              </a:rPr>
              <a:t> </a:t>
            </a:r>
            <a:endParaRPr lang="en-US" sz="4800" dirty="0" smtClean="0">
              <a:solidFill>
                <a:schemeClr val="tx1"/>
              </a:solidFill>
              <a:latin typeface="Verdana" pitchFamily="34" charset="0"/>
              <a:ea typeface="Verdana" pitchFamily="34" charset="0"/>
              <a:cs typeface="Verdana" pitchFamily="34" charset="0"/>
            </a:endParaRPr>
          </a:p>
        </p:txBody>
      </p:sp>
    </p:spTree>
  </p:cSld>
  <p:clrMapOvr>
    <a:masterClrMapping/>
  </p:clrMapOvr>
  <p:transition>
    <p:wheel spokes="3"/>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Seamless Experience</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In a seamless experience, the service provider has direct connection with the end user, who faces an absolute minimum forms, approvals, and steps, with no runarounds.</a:t>
            </a:r>
          </a:p>
          <a:p>
            <a:pPr algn="just"/>
            <a:r>
              <a:rPr lang="en-US" dirty="0" smtClean="0"/>
              <a:t>In the private sector, “</a:t>
            </a:r>
            <a:r>
              <a:rPr lang="en-US" i="1" dirty="0" smtClean="0"/>
              <a:t>one-stop”</a:t>
            </a:r>
            <a:r>
              <a:rPr lang="en-US" dirty="0" smtClean="0"/>
              <a:t> shopping has become a popular approach for delivering seamless service today. For example the case of “mega stores” such as Game Stores, Pick N Pay, </a:t>
            </a:r>
            <a:r>
              <a:rPr lang="en-US" dirty="0" err="1" smtClean="0"/>
              <a:t>Walmart</a:t>
            </a:r>
            <a:r>
              <a:rPr lang="en-US" dirty="0" smtClean="0"/>
              <a:t> (in the USA), etc. </a:t>
            </a:r>
          </a:p>
          <a:p>
            <a:pPr algn="just"/>
            <a:r>
              <a:rPr lang="en-US" dirty="0" smtClean="0"/>
              <a:t>In the future, we are likely to see many more examples of </a:t>
            </a:r>
            <a:r>
              <a:rPr lang="en-US" i="1" dirty="0" smtClean="0"/>
              <a:t>“no-stop” </a:t>
            </a:r>
            <a:r>
              <a:rPr lang="en-US" dirty="0" smtClean="0"/>
              <a:t>shopping, in which the end user accesses the information, service or product without having to stop anywhere, that is, from the user’s home computer or mobile phone.</a:t>
            </a:r>
          </a:p>
          <a:p>
            <a:endParaRPr lang="en-US" dirty="0"/>
          </a:p>
        </p:txBody>
      </p:sp>
    </p:spTree>
  </p:cSld>
  <p:clrMapOvr>
    <a:masterClrMapping/>
  </p:clrMapOvr>
  <p:transition>
    <p:wheel spokes="3"/>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a:bodyPr>
          <a:lstStyle/>
          <a:p>
            <a:r>
              <a:rPr lang="en-US" dirty="0" smtClean="0"/>
              <a:t>Organizations providing seamless service are characterized by the following:</a:t>
            </a:r>
          </a:p>
          <a:p>
            <a:pPr lvl="1"/>
            <a:r>
              <a:rPr lang="en-US" dirty="0" smtClean="0"/>
              <a:t>“Right-to-left” thinking,- they begin with desired outcomes and work backwards to achieve those outcomes ( Organize around Outcomes)</a:t>
            </a:r>
          </a:p>
          <a:p>
            <a:pPr lvl="1"/>
            <a:r>
              <a:rPr lang="en-US" dirty="0" smtClean="0"/>
              <a:t>Walls that are replaced by networks – both human and electronic</a:t>
            </a:r>
          </a:p>
          <a:p>
            <a:pPr lvl="1"/>
            <a:r>
              <a:rPr lang="en-US" dirty="0" smtClean="0"/>
              <a:t>Simple and transparent processes that staff and customers find easy to use and interact with</a:t>
            </a:r>
          </a:p>
          <a:p>
            <a:pPr lvl="1"/>
            <a:r>
              <a:rPr lang="en-US" dirty="0" smtClean="0"/>
              <a:t>Multi-skilled individuals and work team</a:t>
            </a:r>
          </a:p>
          <a:p>
            <a:pPr lvl="1"/>
            <a:r>
              <a:rPr lang="en-US" dirty="0" smtClean="0"/>
              <a:t>Centralized information and decentralized operations</a:t>
            </a:r>
          </a:p>
          <a:p>
            <a:pPr lvl="1">
              <a:buNone/>
            </a:pPr>
            <a:endParaRPr lang="en-US" dirty="0" smtClean="0"/>
          </a:p>
          <a:p>
            <a:pPr>
              <a:buNone/>
            </a:pPr>
            <a:r>
              <a:rPr lang="en-US" dirty="0" smtClean="0"/>
              <a:t> </a:t>
            </a:r>
          </a:p>
          <a:p>
            <a:endParaRPr lang="en-US" dirty="0"/>
          </a:p>
        </p:txBody>
      </p:sp>
    </p:spTree>
  </p:cSld>
  <p:clrMapOvr>
    <a:masterClrMapping/>
  </p:clrMapOvr>
  <p:transition>
    <p:wheel spokes="3"/>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Processes Defined</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Work processes are not always obvious because most of the people are trained to think about organizations in terms of organizational functions and divisions, not processes. What, then, is a work process?</a:t>
            </a:r>
          </a:p>
          <a:p>
            <a:pPr lvl="1" algn="just"/>
            <a:r>
              <a:rPr lang="en-US" i="1" dirty="0" smtClean="0"/>
              <a:t>A process is a series of activities which are subdivided into tasks that create value for the customers by transforming inputs into valuable outputs and outcomes.</a:t>
            </a:r>
            <a:endParaRPr lang="en-US" dirty="0" smtClean="0"/>
          </a:p>
          <a:p>
            <a:pPr algn="just"/>
            <a:r>
              <a:rPr lang="en-US" dirty="0" smtClean="0"/>
              <a:t> A process can further be said to be</a:t>
            </a:r>
            <a:r>
              <a:rPr lang="en-US" i="1" dirty="0" smtClean="0"/>
              <a:t> a set of interrelated steps that begin with an input and end with an outcome that satisfies the end user’s need, i.e. the outcome that the end user values.</a:t>
            </a:r>
            <a:endParaRPr lang="en-US" dirty="0" smtClean="0"/>
          </a:p>
          <a:p>
            <a:endParaRPr lang="en-US" dirty="0"/>
          </a:p>
        </p:txBody>
      </p:sp>
    </p:spTree>
  </p:cSld>
  <p:clrMapOvr>
    <a:masterClrMapping/>
  </p:clrMapOvr>
  <p:transition>
    <p:wheel spokes="3"/>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dirty="0" smtClean="0"/>
              <a:t>There are two types of processes – </a:t>
            </a:r>
            <a:r>
              <a:rPr lang="en-US" i="1" dirty="0" smtClean="0"/>
              <a:t>Core</a:t>
            </a:r>
            <a:r>
              <a:rPr lang="en-US" dirty="0" smtClean="0"/>
              <a:t> and </a:t>
            </a:r>
            <a:r>
              <a:rPr lang="en-US" i="1" dirty="0" smtClean="0"/>
              <a:t>Support.</a:t>
            </a:r>
            <a:r>
              <a:rPr lang="en-US" dirty="0" smtClean="0"/>
              <a:t> </a:t>
            </a:r>
          </a:p>
          <a:p>
            <a:pPr lvl="1" algn="just"/>
            <a:r>
              <a:rPr lang="en-US" i="1" dirty="0" smtClean="0"/>
              <a:t>Core processes</a:t>
            </a:r>
            <a:r>
              <a:rPr lang="en-US" dirty="0" smtClean="0"/>
              <a:t> are basically those that end up touching an external customer. Core processes are the reason an organization exists.</a:t>
            </a:r>
          </a:p>
          <a:p>
            <a:pPr lvl="1" algn="just"/>
            <a:r>
              <a:rPr lang="en-US" i="1" dirty="0" smtClean="0"/>
              <a:t>Support processes</a:t>
            </a:r>
            <a:r>
              <a:rPr lang="en-US" dirty="0" smtClean="0"/>
              <a:t> are internally focused, such as recruiting, hiring and training of new employees. </a:t>
            </a:r>
          </a:p>
          <a:p>
            <a:pPr lvl="1" algn="just"/>
            <a:r>
              <a:rPr lang="en-US" dirty="0" smtClean="0"/>
              <a:t>Support processes are necessary, but they are not the main stay of  government agencies or departments. </a:t>
            </a:r>
          </a:p>
          <a:p>
            <a:pPr lvl="1" algn="just"/>
            <a:r>
              <a:rPr lang="en-US" dirty="0" smtClean="0"/>
              <a:t>Support processes enable the mission-oriented units to do their work.</a:t>
            </a:r>
          </a:p>
          <a:p>
            <a:endParaRPr lang="en-US" dirty="0"/>
          </a:p>
        </p:txBody>
      </p:sp>
    </p:spTree>
  </p:cSld>
  <p:clrMapOvr>
    <a:masterClrMapping/>
  </p:clrMapOvr>
  <p:transition>
    <p:wheel spokes="3"/>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The organizations exist to satisfy some external, public need, not to process employee payroll, purchase items for staff, or hire and evaluate them. </a:t>
            </a:r>
          </a:p>
          <a:p>
            <a:pPr algn="just"/>
            <a:r>
              <a:rPr lang="en-US" dirty="0" smtClean="0"/>
              <a:t>But why do organizations spend so much time redesigning support processes?  Two reasons: </a:t>
            </a:r>
          </a:p>
          <a:p>
            <a:pPr lvl="1" algn="just"/>
            <a:r>
              <a:rPr lang="en-US" dirty="0" smtClean="0"/>
              <a:t>First, Seamless service will never be achieved if employees are forced to deal with rigid, bureaucratic internal processes and systems. This is because employees need less supervision and monitoring from their superiors . </a:t>
            </a:r>
          </a:p>
          <a:p>
            <a:pPr lvl="1" algn="just"/>
            <a:r>
              <a:rPr lang="en-US" dirty="0" smtClean="0"/>
              <a:t>The second reason is that doing so sends a very important signal to employees – that the change effort is going to benefit them and not harm them. </a:t>
            </a:r>
          </a:p>
          <a:p>
            <a:endParaRPr lang="en-US" dirty="0"/>
          </a:p>
        </p:txBody>
      </p:sp>
    </p:spTree>
  </p:cSld>
  <p:clrMapOvr>
    <a:masterClrMapping/>
  </p:clrMapOvr>
  <p:transition>
    <p:wheel spokes="3"/>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People - a Factor in Seamless Government</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One Key success factor for implementing Seamless Government is bringing people from the public sector on-board. </a:t>
            </a:r>
          </a:p>
          <a:p>
            <a:pPr algn="just"/>
            <a:r>
              <a:rPr lang="en-US" dirty="0" smtClean="0"/>
              <a:t>E-Government program have an enormous impact upon staff in terms of what they do, how, when and where they do it</a:t>
            </a:r>
          </a:p>
          <a:p>
            <a:pPr algn="just"/>
            <a:r>
              <a:rPr lang="en-US" dirty="0" smtClean="0"/>
              <a:t>Hence, the expectations, fears, interests, resilience, and perceptions raised by E-Government solutions and felt by civil servants must be addressed proactively. </a:t>
            </a:r>
          </a:p>
          <a:p>
            <a:pPr algn="just"/>
            <a:r>
              <a:rPr lang="en-US" dirty="0" smtClean="0"/>
              <a:t>For example, a common concern among public employees is that the increased efficiency underlined in the E-Government will result in job cuts</a:t>
            </a:r>
            <a:endParaRPr lang="en-US" dirty="0"/>
          </a:p>
        </p:txBody>
      </p:sp>
    </p:spTree>
  </p:cSld>
  <p:clrMapOvr>
    <a:masterClrMapping/>
  </p:clrMapOvr>
  <p:transition>
    <p:wheel spokes="3"/>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just"/>
            <a:r>
              <a:rPr lang="en-US" dirty="0" smtClean="0"/>
              <a:t>Such fears must be properly addressed and two related lines of action are required;</a:t>
            </a:r>
          </a:p>
          <a:p>
            <a:pPr algn="just"/>
            <a:r>
              <a:rPr lang="en-US" dirty="0" smtClean="0"/>
              <a:t>On one hand, employees and their representative unions must be involved in change management and</a:t>
            </a:r>
          </a:p>
          <a:p>
            <a:pPr algn="just"/>
            <a:r>
              <a:rPr lang="en-US" dirty="0" smtClean="0"/>
              <a:t>On the other, the required skills for implementing and operating E-Government solutions must be identified and provided to civil servants through specially designed programs.</a:t>
            </a:r>
          </a:p>
          <a:p>
            <a:endParaRPr lang="en-US" dirty="0"/>
          </a:p>
        </p:txBody>
      </p:sp>
    </p:spTree>
  </p:cSld>
  <p:clrMapOvr>
    <a:masterClrMapping/>
  </p:clrMapOvr>
  <p:transition>
    <p:wheel spokes="3"/>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Skills Requirement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Four sets of skills are critical for Seamless Government;</a:t>
            </a:r>
          </a:p>
          <a:p>
            <a:pPr lvl="1" algn="just"/>
            <a:r>
              <a:rPr lang="en-US" i="1" dirty="0" smtClean="0"/>
              <a:t>Information Technology (IT)</a:t>
            </a:r>
            <a:r>
              <a:rPr lang="en-US" dirty="0" smtClean="0"/>
              <a:t> – this includes IT literacy and technical skills to design elements of E-Government such as hardware, software and networks. For example being able to develop an ICT architect and auditing the adequacy of existing solutions.</a:t>
            </a:r>
          </a:p>
          <a:p>
            <a:pPr lvl="1" algn="just"/>
            <a:r>
              <a:rPr lang="en-US" i="1" dirty="0" smtClean="0"/>
              <a:t>Information Management (IM)</a:t>
            </a:r>
            <a:r>
              <a:rPr lang="en-US" dirty="0" smtClean="0"/>
              <a:t> – comprises of skills and knowledge for the deployment of knowledge resources within an administration, and the sharing of knowledge with partners?  For example, being able to understand the agency’s needs; designing the strategy for information management; and designing programs for employees and end users.</a:t>
            </a:r>
          </a:p>
          <a:p>
            <a:endParaRPr lang="en-US" dirty="0"/>
          </a:p>
        </p:txBody>
      </p:sp>
    </p:spTree>
  </p:cSld>
  <p:clrMapOvr>
    <a:masterClrMapping/>
  </p:clrMapOvr>
  <p:transition>
    <p:wheel spokes="3"/>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Skills Cont…</a:t>
            </a:r>
            <a:endParaRPr lang="en-US" dirty="0"/>
          </a:p>
        </p:txBody>
      </p:sp>
      <p:sp>
        <p:nvSpPr>
          <p:cNvPr id="3" name="Content Placeholder 2"/>
          <p:cNvSpPr>
            <a:spLocks noGrp="1"/>
          </p:cNvSpPr>
          <p:nvPr>
            <p:ph idx="1"/>
          </p:nvPr>
        </p:nvSpPr>
        <p:spPr/>
        <p:txBody>
          <a:bodyPr>
            <a:normAutofit fontScale="92500" lnSpcReduction="10000"/>
          </a:bodyPr>
          <a:lstStyle/>
          <a:p>
            <a:pPr lvl="1" algn="just"/>
            <a:r>
              <a:rPr lang="en-US" i="1" dirty="0" smtClean="0"/>
              <a:t>Information Society (IS) </a:t>
            </a:r>
            <a:r>
              <a:rPr lang="en-US" dirty="0" smtClean="0"/>
              <a:t>– abilities to use ICT resources to implement an E-Government strategy coherent with the agency’s overall strategy. For instance, relationship management requires being able to ensure the agency responds to customer needs, establish lasting relationships with ICT suppliers and specialists, identify sources of cooperation with partners and establish good governance principles.</a:t>
            </a:r>
          </a:p>
          <a:p>
            <a:pPr lvl="1" algn="just"/>
            <a:r>
              <a:rPr lang="en-US" i="1" dirty="0" smtClean="0"/>
              <a:t>Management </a:t>
            </a:r>
            <a:r>
              <a:rPr lang="en-US" dirty="0" smtClean="0"/>
              <a:t>– This includes the skills required to meet new organizational needs, such as being able to manage organizational change, improve customer responsiveness, develop accountability frameworks, create incentives for cooperation and collaboration and manage relationship with the private sector.</a:t>
            </a:r>
          </a:p>
          <a:p>
            <a:endParaRPr lang="en-US" dirty="0"/>
          </a:p>
        </p:txBody>
      </p:sp>
    </p:spTree>
  </p:cSld>
  <p:clrMapOvr>
    <a:masterClrMapping/>
  </p:clrMapOvr>
  <p:transition>
    <p:wheel spokes="3"/>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Benefits of Seamless Government</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Improved customer service and satisfaction</a:t>
            </a:r>
          </a:p>
          <a:p>
            <a:pPr algn="just"/>
            <a:r>
              <a:rPr lang="en-US" dirty="0" smtClean="0"/>
              <a:t>Reduced cycle times, leading to faster service, less waste, less downtime and better collaboration</a:t>
            </a:r>
          </a:p>
          <a:p>
            <a:pPr algn="just"/>
            <a:r>
              <a:rPr lang="en-US" dirty="0" smtClean="0"/>
              <a:t>Reduced costs</a:t>
            </a:r>
          </a:p>
          <a:p>
            <a:pPr algn="just"/>
            <a:r>
              <a:rPr lang="en-US" dirty="0" smtClean="0"/>
              <a:t>Higher quality</a:t>
            </a:r>
          </a:p>
          <a:p>
            <a:pPr algn="just"/>
            <a:r>
              <a:rPr lang="en-US" dirty="0" smtClean="0"/>
              <a:t>More interesting jobs</a:t>
            </a:r>
          </a:p>
          <a:p>
            <a:pPr algn="just"/>
            <a:r>
              <a:rPr lang="en-US" dirty="0" smtClean="0"/>
              <a:t>Greater public confidence in </a:t>
            </a:r>
            <a:r>
              <a:rPr lang="en-US" dirty="0" err="1" smtClean="0"/>
              <a:t>gov’t</a:t>
            </a:r>
            <a:r>
              <a:rPr lang="en-US" dirty="0" smtClean="0"/>
              <a:t> institutions – leading to greater public support</a:t>
            </a:r>
          </a:p>
          <a:p>
            <a:pPr algn="just"/>
            <a:r>
              <a:rPr lang="en-US" dirty="0" smtClean="0"/>
              <a:t>An increased sense that work has meaning – from serving others and connecting with co-workers in a spirit of community</a:t>
            </a:r>
            <a:endParaRPr lang="en-US" dirty="0"/>
          </a:p>
        </p:txBody>
      </p:sp>
    </p:spTree>
  </p:cSld>
  <p:clrMapOvr>
    <a:masterClrMapping/>
  </p:clrMapOvr>
  <p:transition>
    <p:wheel spokes="3"/>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
            </a:pPr>
            <a:r>
              <a:rPr lang="en-US" sz="2800" dirty="0" smtClean="0">
                <a:latin typeface="Times New Roman" pitchFamily="18" charset="0"/>
                <a:cs typeface="Times New Roman" pitchFamily="18" charset="0"/>
              </a:rPr>
              <a:t>INTRODUCTION</a:t>
            </a:r>
          </a:p>
          <a:p>
            <a:pPr lvl="0">
              <a:buFont typeface="Wingdings" pitchFamily="2" charset="2"/>
              <a:buChar char="§"/>
            </a:pPr>
            <a:r>
              <a:rPr lang="en-US" sz="2800" dirty="0" smtClean="0">
                <a:latin typeface="Times New Roman" pitchFamily="18" charset="0"/>
                <a:cs typeface="Times New Roman" pitchFamily="18" charset="0"/>
              </a:rPr>
              <a:t>SEAMLESS GOVERNEMENT: CONCEPTUAL CLARIFICATIONS</a:t>
            </a:r>
          </a:p>
          <a:p>
            <a:pPr lvl="0">
              <a:buFont typeface="Wingdings" pitchFamily="2" charset="2"/>
              <a:buChar char="§"/>
            </a:pPr>
            <a:r>
              <a:rPr lang="en-US" sz="2800" dirty="0" smtClean="0">
                <a:latin typeface="Times New Roman" pitchFamily="18" charset="0"/>
                <a:cs typeface="Times New Roman" pitchFamily="18" charset="0"/>
              </a:rPr>
              <a:t>ISSUES IN SEAMLESS GOVERNMENT</a:t>
            </a:r>
          </a:p>
          <a:p>
            <a:pPr lvl="0">
              <a:buFont typeface="Wingdings" pitchFamily="2" charset="2"/>
              <a:buChar char="§"/>
            </a:pPr>
            <a:r>
              <a:rPr lang="en-US" sz="2800" dirty="0" smtClean="0">
                <a:latin typeface="Times New Roman" pitchFamily="18" charset="0"/>
                <a:cs typeface="Times New Roman" pitchFamily="18" charset="0"/>
              </a:rPr>
              <a:t>PEOPLE IN SEAMLESS GOVERNMENT </a:t>
            </a:r>
          </a:p>
          <a:p>
            <a:pPr lvl="0">
              <a:buFont typeface="Wingdings" pitchFamily="2" charset="2"/>
              <a:buChar char="§"/>
            </a:pPr>
            <a:r>
              <a:rPr lang="en-US" sz="2800" dirty="0" smtClean="0">
                <a:latin typeface="Times New Roman" pitchFamily="18" charset="0"/>
                <a:cs typeface="Times New Roman" pitchFamily="18" charset="0"/>
              </a:rPr>
              <a:t>CHALLENGES</a:t>
            </a:r>
          </a:p>
          <a:p>
            <a:pPr lvl="0">
              <a:buFont typeface="Wingdings" pitchFamily="2" charset="2"/>
              <a:buChar char="§"/>
            </a:pPr>
            <a:r>
              <a:rPr lang="en-US" sz="2800" dirty="0" smtClean="0">
                <a:latin typeface="Times New Roman" pitchFamily="18" charset="0"/>
                <a:cs typeface="Times New Roman" pitchFamily="18" charset="0"/>
              </a:rPr>
              <a:t>THE WAY FORWARD</a:t>
            </a:r>
          </a:p>
          <a:p>
            <a:pPr lvl="0">
              <a:buFont typeface="Wingdings" pitchFamily="2" charset="2"/>
              <a:buChar char="§"/>
            </a:pPr>
            <a:r>
              <a:rPr lang="en-US" sz="2800" dirty="0" smtClean="0">
                <a:latin typeface="Times New Roman" pitchFamily="18" charset="0"/>
                <a:cs typeface="Times New Roman" pitchFamily="18" charset="0"/>
              </a:rPr>
              <a:t>END NOTE</a:t>
            </a:r>
          </a:p>
          <a:p>
            <a:endParaRPr lang="en-US" dirty="0"/>
          </a:p>
        </p:txBody>
      </p:sp>
    </p:spTree>
  </p:cSld>
  <p:clrMapOvr>
    <a:masterClrMapping/>
  </p:clrMapOvr>
  <p:transition>
    <p:wheel spokes="3"/>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Traditionally, government agencies are structured to follow the hierarchical management structure which consists of three levels: </a:t>
            </a:r>
          </a:p>
          <a:p>
            <a:pPr lvl="1" algn="just"/>
            <a:r>
              <a:rPr lang="en-US" dirty="0" smtClean="0"/>
              <a:t>Strategic Management  - responsible for making strategic decisions</a:t>
            </a:r>
          </a:p>
          <a:p>
            <a:pPr lvl="1" algn="just"/>
            <a:r>
              <a:rPr lang="en-US" dirty="0" smtClean="0"/>
              <a:t>Tactical management – responsible for managing basic functions, and</a:t>
            </a:r>
          </a:p>
          <a:p>
            <a:pPr lvl="1" algn="just"/>
            <a:r>
              <a:rPr lang="en-US" dirty="0" smtClean="0"/>
              <a:t>Operational Staff – responsible for carrying out the basic tasks.</a:t>
            </a:r>
          </a:p>
          <a:p>
            <a:pPr algn="just"/>
            <a:r>
              <a:rPr lang="en-US" dirty="0" smtClean="0"/>
              <a:t>In these structures, information flows up through the chain of command and is processed at each level, while commands are transmitted down the hierarchy. </a:t>
            </a:r>
          </a:p>
          <a:p>
            <a:pPr algn="just"/>
            <a:r>
              <a:rPr lang="en-US" dirty="0" smtClean="0"/>
              <a:t>Each level therefore, has its own level of control and different information needs.</a:t>
            </a:r>
          </a:p>
          <a:p>
            <a:pPr algn="just"/>
            <a:endParaRPr lang="en-US" dirty="0"/>
          </a:p>
        </p:txBody>
      </p:sp>
    </p:spTree>
  </p:cSld>
  <p:clrMapOvr>
    <a:masterClrMapping/>
  </p:clrMapOvr>
  <p:transition>
    <p:wheel spokes="3"/>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This tradition structure entails that there is high dependence on middle management(tactical management) since managers at this level are responsible for processing internal vertical information flow and for controlling and coordinating business activities of government.</a:t>
            </a:r>
          </a:p>
          <a:p>
            <a:pPr algn="just"/>
            <a:r>
              <a:rPr lang="en-US" dirty="0" smtClean="0"/>
              <a:t> As a result, middle management tends to be;</a:t>
            </a:r>
          </a:p>
          <a:p>
            <a:pPr lvl="1" algn="just"/>
            <a:r>
              <a:rPr lang="en-US" dirty="0" smtClean="0"/>
              <a:t>large and overstaffed,</a:t>
            </a:r>
          </a:p>
          <a:p>
            <a:pPr lvl="1" algn="just"/>
            <a:r>
              <a:rPr lang="en-US" dirty="0" smtClean="0"/>
              <a:t>Structurally rigid due to the centralization of decision making, </a:t>
            </a:r>
          </a:p>
          <a:p>
            <a:pPr lvl="1" algn="just"/>
            <a:r>
              <a:rPr lang="en-US" dirty="0" smtClean="0"/>
              <a:t>Lacks flexibility, and </a:t>
            </a:r>
          </a:p>
          <a:p>
            <a:pPr lvl="1" algn="just"/>
            <a:r>
              <a:rPr lang="en-US" dirty="0" smtClean="0"/>
              <a:t>Slow to respond to changes in the environment</a:t>
            </a:r>
            <a:endParaRPr lang="en-US" dirty="0"/>
          </a:p>
        </p:txBody>
      </p:sp>
    </p:spTree>
  </p:cSld>
  <p:clrMapOvr>
    <a:masterClrMapping/>
  </p:clrMapOvr>
  <p:transition>
    <p:wheel spokes="3"/>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pPr algn="just">
              <a:buNone/>
            </a:pPr>
            <a:r>
              <a:rPr lang="en-US" dirty="0" smtClean="0"/>
              <a:t>Further Challenges include:</a:t>
            </a:r>
          </a:p>
          <a:p>
            <a:pPr algn="just"/>
            <a:r>
              <a:rPr lang="en-US" dirty="0" smtClean="0"/>
              <a:t>Fighting over turf(territory) because people are threatened by the new process design</a:t>
            </a:r>
          </a:p>
          <a:p>
            <a:pPr algn="just"/>
            <a:r>
              <a:rPr lang="en-US" dirty="0" smtClean="0"/>
              <a:t>Failing to communicate throughout the project</a:t>
            </a:r>
          </a:p>
          <a:p>
            <a:pPr algn="just"/>
            <a:r>
              <a:rPr lang="en-US" dirty="0" smtClean="0"/>
              <a:t>Having difficulty letting go of know comfortable roles and work relationships</a:t>
            </a:r>
          </a:p>
          <a:p>
            <a:pPr algn="just"/>
            <a:r>
              <a:rPr lang="en-US" dirty="0" smtClean="0"/>
              <a:t>Having the same people who succeeded in the old approach lead the change</a:t>
            </a:r>
          </a:p>
          <a:p>
            <a:pPr algn="just"/>
            <a:r>
              <a:rPr lang="en-US" dirty="0" smtClean="0"/>
              <a:t>Staffing the key teams and roles with people who are not committed to major change</a:t>
            </a:r>
            <a:endParaRPr lang="en-US" dirty="0"/>
          </a:p>
        </p:txBody>
      </p:sp>
    </p:spTree>
  </p:cSld>
  <p:clrMapOvr>
    <a:masterClrMapping/>
  </p:clrMapOvr>
  <p:transition>
    <p:wheel spokes="3"/>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dirty="0" smtClean="0"/>
              <a:t>Way Forward</a:t>
            </a:r>
            <a:endParaRPr lang="en-US" dirty="0"/>
          </a:p>
        </p:txBody>
      </p:sp>
      <p:sp>
        <p:nvSpPr>
          <p:cNvPr id="3" name="Content Placeholder 2"/>
          <p:cNvSpPr>
            <a:spLocks noGrp="1"/>
          </p:cNvSpPr>
          <p:nvPr>
            <p:ph idx="1"/>
          </p:nvPr>
        </p:nvSpPr>
        <p:spPr>
          <a:xfrm>
            <a:off x="457200" y="1905000"/>
            <a:ext cx="8229600" cy="4389120"/>
          </a:xfrm>
        </p:spPr>
        <p:txBody>
          <a:bodyPr>
            <a:normAutofit fontScale="85000" lnSpcReduction="20000"/>
          </a:bodyPr>
          <a:lstStyle/>
          <a:p>
            <a:endParaRPr lang="en-US" dirty="0" smtClean="0"/>
          </a:p>
          <a:p>
            <a:pPr algn="just"/>
            <a:r>
              <a:rPr lang="en-US" dirty="0" smtClean="0"/>
              <a:t>However, in order to create Seamless Government, certain changes in government structure must occur through the use of ICT. </a:t>
            </a:r>
          </a:p>
          <a:p>
            <a:pPr algn="just"/>
            <a:r>
              <a:rPr lang="en-US" dirty="0" smtClean="0"/>
              <a:t>These changes include decentralizing decision making so that decisions are made at the location close to where the activity is taking place, structures must evolve from hierarchical to flat networks and society entities must be connected to share information and communicate with one another.</a:t>
            </a:r>
          </a:p>
          <a:p>
            <a:pPr algn="just"/>
            <a:r>
              <a:rPr lang="en-US" dirty="0" smtClean="0"/>
              <a:t>Implementing organizational changes requires a rigorous approach so as to ensure the effectiveness of the desired changes and guarantee that no undesired side effects of the changes are introduced into the organization as well as providing strategies for managing resistance to change. </a:t>
            </a:r>
          </a:p>
          <a:p>
            <a:endParaRPr lang="en-US" dirty="0"/>
          </a:p>
        </p:txBody>
      </p:sp>
    </p:spTree>
  </p:cSld>
  <p:clrMapOvr>
    <a:masterClrMapping/>
  </p:clrMapOvr>
  <p:transition>
    <p:wheel spokes="3"/>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note…</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Change management is one approach for managing the people-side of change, and its composed of several steps, viz; (</a:t>
            </a:r>
            <a:r>
              <a:rPr lang="en-US" dirty="0" err="1" smtClean="0"/>
              <a:t>Kotter</a:t>
            </a:r>
            <a:r>
              <a:rPr lang="en-US" dirty="0" smtClean="0"/>
              <a:t>, 1996); </a:t>
            </a:r>
          </a:p>
          <a:p>
            <a:pPr lvl="1" algn="just"/>
            <a:r>
              <a:rPr lang="en-US" dirty="0" smtClean="0"/>
              <a:t>establishing a sense of urgency</a:t>
            </a:r>
          </a:p>
          <a:p>
            <a:pPr lvl="1" algn="just"/>
            <a:r>
              <a:rPr lang="en-US" dirty="0" smtClean="0"/>
              <a:t>creating the guiding coalition</a:t>
            </a:r>
          </a:p>
          <a:p>
            <a:pPr lvl="1" algn="just"/>
            <a:r>
              <a:rPr lang="en-US" dirty="0" smtClean="0"/>
              <a:t>developing a vision and strategy </a:t>
            </a:r>
          </a:p>
          <a:p>
            <a:pPr lvl="1" algn="just"/>
            <a:r>
              <a:rPr lang="en-US" dirty="0" smtClean="0"/>
              <a:t>communicating the change vision </a:t>
            </a:r>
          </a:p>
          <a:p>
            <a:pPr lvl="1" algn="just"/>
            <a:r>
              <a:rPr lang="en-US" dirty="0" smtClean="0"/>
              <a:t>empowering employees for action </a:t>
            </a:r>
          </a:p>
          <a:p>
            <a:pPr lvl="1" algn="just"/>
            <a:r>
              <a:rPr lang="en-US" dirty="0" smtClean="0"/>
              <a:t>creating short-term gains</a:t>
            </a:r>
          </a:p>
          <a:p>
            <a:pPr lvl="1" algn="just"/>
            <a:r>
              <a:rPr lang="en-US" dirty="0" smtClean="0"/>
              <a:t>consolidating gains and producing more change</a:t>
            </a:r>
          </a:p>
          <a:p>
            <a:pPr lvl="1" algn="just"/>
            <a:r>
              <a:rPr lang="en-US" dirty="0" smtClean="0"/>
              <a:t>anchoring new approaches in the culture</a:t>
            </a:r>
          </a:p>
          <a:p>
            <a:pPr algn="just"/>
            <a:r>
              <a:rPr lang="en-US" dirty="0" smtClean="0"/>
              <a:t>The first four steps enable to defrost the hardened status quo maintained by organizations; the next three steps enable the introduction of new practices in the organization and the last step freezes the organization and enables the changes introduced to be grounded on the organization culture.</a:t>
            </a:r>
          </a:p>
          <a:p>
            <a:endParaRPr lang="en-US" dirty="0"/>
          </a:p>
        </p:txBody>
      </p:sp>
    </p:spTree>
  </p:cSld>
  <p:clrMapOvr>
    <a:masterClrMapping/>
  </p:clrMapOvr>
  <p:transition>
    <p:wheel spokes="3"/>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Merci! Gracias! </a:t>
            </a:r>
            <a:r>
              <a:rPr lang="en-US" dirty="0" err="1" smtClean="0"/>
              <a:t>Zikomo</a:t>
            </a:r>
            <a:r>
              <a:rPr lang="en-US" dirty="0" smtClean="0"/>
              <a:t>! Asante!</a:t>
            </a:r>
            <a:endParaRPr lang="en-US" dirty="0"/>
          </a:p>
        </p:txBody>
      </p:sp>
      <p:pic>
        <p:nvPicPr>
          <p:cNvPr id="4" name="Picture 4" descr="http://image.slidesharecdn.com/br06-17-2014-ibm-141020211733-conversion-gate02/95/forward-looking-bi-the-future-of-decision-making-33-638.jpg?cb=1413839917"/>
          <p:cNvPicPr>
            <a:picLocks noGrp="1" noChangeAspect="1" noChangeArrowheads="1"/>
          </p:cNvPicPr>
          <p:nvPr>
            <p:ph idx="1"/>
          </p:nvPr>
        </p:nvPicPr>
        <p:blipFill>
          <a:blip r:embed="rId2" cstate="print"/>
          <a:stretch>
            <a:fillRect/>
          </a:stretch>
        </p:blipFill>
        <p:spPr bwMode="auto">
          <a:xfrm>
            <a:off x="1038225" y="1751806"/>
            <a:ext cx="6076950" cy="4562475"/>
          </a:xfrm>
          <a:prstGeom prst="rect">
            <a:avLst/>
          </a:prstGeom>
          <a:noFill/>
        </p:spPr>
      </p:pic>
    </p:spTree>
  </p:cSld>
  <p:clrMapOvr>
    <a:masterClrMapping/>
  </p:clrMapOvr>
  <p:transition>
    <p:wheel spokes="3"/>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pic>
        <p:nvPicPr>
          <p:cNvPr id="4" name="Content Placeholder 3" descr="Penguins.jpg"/>
          <p:cNvPicPr>
            <a:picLocks noGrp="1" noChangeAspect="1"/>
          </p:cNvPicPr>
          <p:nvPr>
            <p:ph idx="1"/>
          </p:nvPr>
        </p:nvPicPr>
        <p:blipFill>
          <a:blip r:embed="rId2" cstate="print"/>
          <a:stretch>
            <a:fillRect/>
          </a:stretch>
        </p:blipFill>
        <p:spPr>
          <a:xfrm>
            <a:off x="845608" y="1609725"/>
            <a:ext cx="6462184" cy="4846638"/>
          </a:xfrm>
        </p:spPr>
      </p:pic>
    </p:spTree>
  </p:cSld>
  <p:clrMapOvr>
    <a:masterClrMapping/>
  </p:clrMapOvr>
  <p:transition>
    <p:wheel spokes="3"/>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noAutofit/>
          </a:bodyPr>
          <a:lstStyle/>
          <a:p>
            <a:pPr algn="just"/>
            <a:r>
              <a:rPr lang="en-US" sz="2000" dirty="0" smtClean="0"/>
              <a:t>Modern governments are increasingly under pressure from the citizenry and the private sector to among other things;</a:t>
            </a:r>
          </a:p>
          <a:p>
            <a:pPr lvl="1" algn="just"/>
            <a:r>
              <a:rPr lang="en-US" sz="2000" dirty="0" smtClean="0"/>
              <a:t>be more open and transparent in managing public resources </a:t>
            </a:r>
          </a:p>
          <a:p>
            <a:pPr lvl="1" algn="just"/>
            <a:r>
              <a:rPr lang="en-US" sz="2000" dirty="0" smtClean="0"/>
              <a:t>deliver high quality pubic services that will meet the needs of the citizens</a:t>
            </a:r>
          </a:p>
          <a:p>
            <a:pPr lvl="1" algn="just"/>
            <a:r>
              <a:rPr lang="en-US" sz="2000" dirty="0" smtClean="0"/>
              <a:t>engage citizens in developing public policies that reflect the expectations of the public</a:t>
            </a:r>
          </a:p>
          <a:p>
            <a:pPr lvl="1" algn="just"/>
            <a:r>
              <a:rPr lang="en-US" sz="2000" dirty="0" smtClean="0"/>
              <a:t>efficiently and effectively implement these policies</a:t>
            </a:r>
          </a:p>
          <a:p>
            <a:pPr lvl="1" algn="just"/>
            <a:r>
              <a:rPr lang="en-US" sz="2000" dirty="0" smtClean="0"/>
              <a:t>stimulate economic development of the country through administrative simplification and support for small scale and start up businesses.</a:t>
            </a:r>
          </a:p>
          <a:p>
            <a:pPr lvl="1" algn="just"/>
            <a:r>
              <a:rPr lang="en-US" sz="2000" dirty="0" smtClean="0"/>
              <a:t>promote the rule of law, social development and equal access to opportunities</a:t>
            </a:r>
          </a:p>
        </p:txBody>
      </p:sp>
    </p:spTree>
  </p:cSld>
  <p:clrMapOvr>
    <a:masterClrMapping/>
  </p:clrMapOvr>
  <p:transition>
    <p:wheel spokes="3"/>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These pressures create a demand for continuous improvement in government operations and the use of information and Communication Technology across the whole public sector to enable improvement through the underlying organizational change.</a:t>
            </a:r>
          </a:p>
          <a:p>
            <a:pPr algn="just"/>
            <a:r>
              <a:rPr lang="en-US" dirty="0" smtClean="0"/>
              <a:t>In order to respond to these pressures, modern governments engage in two mutually dependant initiatives; Viz; </a:t>
            </a:r>
          </a:p>
          <a:p>
            <a:pPr algn="just"/>
            <a:r>
              <a:rPr lang="en-US" i="1" dirty="0" smtClean="0"/>
              <a:t>Public Sector Reform</a:t>
            </a:r>
            <a:r>
              <a:rPr lang="en-US" dirty="0" smtClean="0"/>
              <a:t>, - by introducing structural and process changes in governments with the primary objective of improving efficiency, and</a:t>
            </a:r>
          </a:p>
          <a:p>
            <a:pPr algn="just"/>
            <a:r>
              <a:rPr lang="en-US" dirty="0" smtClean="0"/>
              <a:t> </a:t>
            </a:r>
            <a:r>
              <a:rPr lang="en-US" i="1" dirty="0" smtClean="0"/>
              <a:t>E – Government</a:t>
            </a:r>
            <a:r>
              <a:rPr lang="en-US" dirty="0" smtClean="0"/>
              <a:t> – use of ICTs, especially the internet, as a tool to achieve efficient and responsive government.</a:t>
            </a:r>
          </a:p>
          <a:p>
            <a:pPr>
              <a:buNone/>
            </a:pPr>
            <a:endParaRPr lang="en-US" dirty="0"/>
          </a:p>
        </p:txBody>
      </p:sp>
    </p:spTree>
  </p:cSld>
  <p:clrMapOvr>
    <a:masterClrMapping/>
  </p:clrMapOvr>
  <p:transition>
    <p:wheel spokes="3"/>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However, E-government cannot succeed without a considerable amount of structural and process re-engineering to prepare government agencies and departments for technological adoption. </a:t>
            </a:r>
          </a:p>
          <a:p>
            <a:pPr algn="just"/>
            <a:r>
              <a:rPr lang="en-US" dirty="0" smtClean="0"/>
              <a:t>This implies that digitizing government information and putting it online is insufficient in and of itself. </a:t>
            </a:r>
          </a:p>
          <a:p>
            <a:pPr algn="just"/>
            <a:r>
              <a:rPr lang="en-US" dirty="0" smtClean="0"/>
              <a:t>In order for ICTs to effectively contribution to government efficiency and responsiveness, deep changes in processes, structure and culture of the government are required when agencies begin to offer interactive and transactional services, especially those that cross agency or departmental boundaries.</a:t>
            </a:r>
          </a:p>
          <a:p>
            <a:pPr algn="just"/>
            <a:r>
              <a:rPr lang="en-US" dirty="0" smtClean="0"/>
              <a:t>Hence the concept of </a:t>
            </a:r>
            <a:r>
              <a:rPr lang="en-US" i="1" dirty="0" smtClean="0"/>
              <a:t>Seamless Government </a:t>
            </a:r>
            <a:r>
              <a:rPr lang="en-US" dirty="0" smtClean="0"/>
              <a:t>is presented as the most developed or mature stage of e-government to deal with these issues in modern governance.</a:t>
            </a:r>
          </a:p>
          <a:p>
            <a:endParaRPr lang="en-US" dirty="0"/>
          </a:p>
        </p:txBody>
      </p:sp>
    </p:spTree>
  </p:cSld>
  <p:clrMapOvr>
    <a:masterClrMapping/>
  </p:clrMapOvr>
  <p:transition>
    <p:wheel spokes="3"/>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Conceptual Clarifications</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The emphasis in E-Government practice is on enabling collaboration and networking between government agencies, thereby resulting in </a:t>
            </a:r>
            <a:r>
              <a:rPr lang="en-US" i="1" dirty="0" smtClean="0"/>
              <a:t>Seamless Government</a:t>
            </a:r>
            <a:r>
              <a:rPr lang="en-US" dirty="0" smtClean="0"/>
              <a:t>.</a:t>
            </a:r>
          </a:p>
          <a:p>
            <a:pPr algn="just"/>
            <a:r>
              <a:rPr lang="en-US" dirty="0" smtClean="0"/>
              <a:t>It follows, therefore, that </a:t>
            </a:r>
            <a:r>
              <a:rPr lang="en-US" i="1" dirty="0" smtClean="0"/>
              <a:t>Seamless Government </a:t>
            </a:r>
            <a:r>
              <a:rPr lang="en-US" dirty="0" smtClean="0"/>
              <a:t>promotes collaboration as the cornerstone for technology-enabled improvement in government. </a:t>
            </a:r>
          </a:p>
          <a:p>
            <a:pPr algn="just"/>
            <a:r>
              <a:rPr lang="en-US" dirty="0" smtClean="0"/>
              <a:t>That is between, </a:t>
            </a:r>
          </a:p>
          <a:p>
            <a:pPr lvl="1" algn="just"/>
            <a:r>
              <a:rPr lang="en-US" dirty="0" smtClean="0"/>
              <a:t>public sector organizations from various levels and functional areas of the government; </a:t>
            </a:r>
          </a:p>
          <a:p>
            <a:pPr lvl="1" algn="just"/>
            <a:r>
              <a:rPr lang="en-US" dirty="0" smtClean="0"/>
              <a:t>public and private sector organizations;</a:t>
            </a:r>
          </a:p>
          <a:p>
            <a:pPr lvl="1" algn="just"/>
            <a:r>
              <a:rPr lang="en-US" dirty="0" smtClean="0"/>
              <a:t>different public administration systems</a:t>
            </a:r>
            <a:endParaRPr lang="en-US" dirty="0"/>
          </a:p>
        </p:txBody>
      </p:sp>
    </p:spTree>
  </p:cSld>
  <p:clrMapOvr>
    <a:masterClrMapping/>
  </p:clrMapOvr>
  <p:transition>
    <p:wheel spokes="3"/>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normAutofit/>
          </a:bodyPr>
          <a:lstStyle/>
          <a:p>
            <a:pPr>
              <a:buNone/>
            </a:pPr>
            <a:r>
              <a:rPr lang="en-US" b="1" i="1" dirty="0" smtClean="0"/>
              <a:t> Seamless Government;</a:t>
            </a:r>
            <a:endParaRPr lang="en-US" dirty="0" smtClean="0"/>
          </a:p>
          <a:p>
            <a:pPr lvl="1"/>
            <a:r>
              <a:rPr lang="en-US" i="1" dirty="0" smtClean="0"/>
              <a:t>is a set of agencies working together as a single entity, generating integrated responses to public needs.</a:t>
            </a:r>
            <a:endParaRPr lang="en-US" dirty="0" smtClean="0"/>
          </a:p>
          <a:p>
            <a:pPr algn="just"/>
            <a:r>
              <a:rPr lang="en-US" dirty="0" smtClean="0"/>
              <a:t>Seamless Government shows government agencies how to meet the needs of customers seamlessly, i.e., in a smooth, effortless and responsive manner.</a:t>
            </a:r>
          </a:p>
          <a:p>
            <a:pPr algn="just"/>
            <a:r>
              <a:rPr lang="en-US" dirty="0" smtClean="0"/>
              <a:t> It details a step-by-step approach to assess, design and implement significant changes at all levels of government</a:t>
            </a:r>
            <a:endParaRPr lang="en-US" dirty="0"/>
          </a:p>
        </p:txBody>
      </p:sp>
    </p:spTree>
  </p:cSld>
  <p:clrMapOvr>
    <a:masterClrMapping/>
  </p:clrMapOvr>
  <p:transition>
    <p:wheel spokes="3"/>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just"/>
            <a:r>
              <a:rPr lang="en-US" dirty="0" smtClean="0"/>
              <a:t>This results in are;</a:t>
            </a:r>
          </a:p>
          <a:p>
            <a:pPr lvl="1" algn="just"/>
            <a:r>
              <a:rPr lang="en-US" dirty="0" smtClean="0"/>
              <a:t>Better sharing of information by Government agencies and departments</a:t>
            </a:r>
          </a:p>
          <a:p>
            <a:pPr lvl="1" algn="just"/>
            <a:r>
              <a:rPr lang="en-US" dirty="0" smtClean="0"/>
              <a:t>Higher and effective utilization of resources</a:t>
            </a:r>
          </a:p>
          <a:p>
            <a:pPr lvl="1" algn="just"/>
            <a:r>
              <a:rPr lang="en-US" dirty="0" smtClean="0"/>
              <a:t>More engaged policy-making</a:t>
            </a:r>
          </a:p>
          <a:p>
            <a:pPr lvl="1" algn="just"/>
            <a:r>
              <a:rPr lang="en-US" dirty="0" smtClean="0"/>
              <a:t>More innovative public workforce, etc.</a:t>
            </a:r>
          </a:p>
          <a:p>
            <a:endParaRPr lang="en-US" dirty="0"/>
          </a:p>
        </p:txBody>
      </p:sp>
    </p:spTree>
  </p:cSld>
  <p:clrMapOvr>
    <a:masterClrMapping/>
  </p:clrMapOvr>
  <p:transition>
    <p:wheel spokes="3"/>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cont…</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i="1" dirty="0" smtClean="0"/>
              <a:t>Seamless Service</a:t>
            </a:r>
            <a:endParaRPr lang="en-US" dirty="0" smtClean="0"/>
          </a:p>
          <a:p>
            <a:pPr lvl="1" algn="just"/>
            <a:r>
              <a:rPr lang="en-US" i="1" dirty="0" smtClean="0"/>
              <a:t>is a complete public service delivered collaboratively by several government agencies through a one-stop contact. </a:t>
            </a:r>
          </a:p>
          <a:p>
            <a:pPr lvl="1" algn="just"/>
            <a:r>
              <a:rPr lang="en-US" i="1" dirty="0" smtClean="0"/>
              <a:t>From the customers’ view point, a seamless Service is delivered by a single “Virtual” organization.</a:t>
            </a:r>
          </a:p>
          <a:p>
            <a:pPr algn="just"/>
            <a:r>
              <a:rPr lang="en-US" dirty="0" smtClean="0"/>
              <a:t>Linden (1998) says that a </a:t>
            </a:r>
            <a:r>
              <a:rPr lang="en-US" i="1" dirty="0" smtClean="0"/>
              <a:t>Seamless Service </a:t>
            </a:r>
            <a:r>
              <a:rPr lang="en-US" dirty="0" smtClean="0"/>
              <a:t>is effortless service, for both the customer and the provider. </a:t>
            </a:r>
          </a:p>
          <a:p>
            <a:pPr algn="just"/>
            <a:r>
              <a:rPr lang="en-US" dirty="0" smtClean="0"/>
              <a:t>Such a service is characterized by the words </a:t>
            </a:r>
            <a:r>
              <a:rPr lang="en-US" i="1" dirty="0" smtClean="0"/>
              <a:t>fluid, integrated, connected</a:t>
            </a:r>
            <a:r>
              <a:rPr lang="en-US" dirty="0" smtClean="0"/>
              <a:t> and </a:t>
            </a:r>
            <a:r>
              <a:rPr lang="en-US" i="1" dirty="0" smtClean="0"/>
              <a:t>transparent</a:t>
            </a:r>
            <a:r>
              <a:rPr lang="en-US" dirty="0" smtClean="0"/>
              <a:t> (everything is obvious, and there are no surprises or hidden issues). </a:t>
            </a:r>
          </a:p>
          <a:p>
            <a:endParaRPr lang="en-US" dirty="0"/>
          </a:p>
        </p:txBody>
      </p:sp>
    </p:spTree>
  </p:cSld>
  <p:clrMapOvr>
    <a:masterClrMapping/>
  </p:clrMapOvr>
  <p:transition>
    <p:wheel spokes="3"/>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336</TotalTime>
  <Words>2025</Words>
  <Application>Microsoft Office PowerPoint</Application>
  <PresentationFormat>On-screen Show (4:3)</PresentationFormat>
  <Paragraphs>152</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Opulent</vt:lpstr>
      <vt:lpstr>SEAMLESS GOVERNMENT AND SUSTAINABLE DEVELOPMENT </vt:lpstr>
      <vt:lpstr>Outline</vt:lpstr>
      <vt:lpstr>Introduction </vt:lpstr>
      <vt:lpstr>cont…</vt:lpstr>
      <vt:lpstr>Cont…</vt:lpstr>
      <vt:lpstr>Conceptual Clarifications</vt:lpstr>
      <vt:lpstr>Definitions…</vt:lpstr>
      <vt:lpstr>Cont…</vt:lpstr>
      <vt:lpstr>Definition cont…</vt:lpstr>
      <vt:lpstr>Seamless Experience</vt:lpstr>
      <vt:lpstr>Cont…</vt:lpstr>
      <vt:lpstr>Processes Defined</vt:lpstr>
      <vt:lpstr>Cont…</vt:lpstr>
      <vt:lpstr>Cont…</vt:lpstr>
      <vt:lpstr>People - a Factor in Seamless Government</vt:lpstr>
      <vt:lpstr>Cont…</vt:lpstr>
      <vt:lpstr>Skills Requirement</vt:lpstr>
      <vt:lpstr>Skills Cont…</vt:lpstr>
      <vt:lpstr>Benefits of Seamless Government</vt:lpstr>
      <vt:lpstr>Challenges</vt:lpstr>
      <vt:lpstr>Cont…</vt:lpstr>
      <vt:lpstr>Cont…</vt:lpstr>
      <vt:lpstr>Way Forward</vt:lpstr>
      <vt:lpstr>End note…</vt:lpstr>
      <vt:lpstr>Merci! Gracias! Zikomo! Asante!</vt:lpstr>
      <vt:lpstr>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ZAMBIA SOCIETY FOR PUBLIC ADMINISTRATION 2016 INTERNATIONAL CONFERENCE – LUSAKA, ZAMBIA</dc:title>
  <dc:creator>SASA</dc:creator>
  <cp:lastModifiedBy>SASA</cp:lastModifiedBy>
  <cp:revision>47</cp:revision>
  <dcterms:created xsi:type="dcterms:W3CDTF">2016-06-13T18:54:17Z</dcterms:created>
  <dcterms:modified xsi:type="dcterms:W3CDTF">2016-06-16T19:51:52Z</dcterms:modified>
</cp:coreProperties>
</file>