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EDF7F482-75AA-481E-91C1-2147A1A56B07}" type="datetimeFigureOut">
              <a:rPr lang="en-GB" smtClean="0"/>
              <a:t>14/06/2016</a:t>
            </a:fld>
            <a:endParaRPr lang="en-GB"/>
          </a:p>
        </p:txBody>
      </p:sp>
      <p:sp>
        <p:nvSpPr>
          <p:cNvPr id="5" name="Footer Placeholder 4"/>
          <p:cNvSpPr>
            <a:spLocks noGrp="1"/>
          </p:cNvSpPr>
          <p:nvPr>
            <p:ph type="ftr" sz="quarter" idx="11"/>
          </p:nvPr>
        </p:nvSpPr>
        <p:spPr>
          <a:xfrm>
            <a:off x="3962399" y="5870575"/>
            <a:ext cx="4893958" cy="377825"/>
          </a:xfrm>
        </p:spPr>
        <p:txBody>
          <a:bodyPr/>
          <a:lstStyle/>
          <a:p>
            <a:endParaRPr lang="en-GB"/>
          </a:p>
        </p:txBody>
      </p:sp>
      <p:sp>
        <p:nvSpPr>
          <p:cNvPr id="6" name="Slide Number Placeholder 5"/>
          <p:cNvSpPr>
            <a:spLocks noGrp="1"/>
          </p:cNvSpPr>
          <p:nvPr>
            <p:ph type="sldNum" sz="quarter" idx="12"/>
          </p:nvPr>
        </p:nvSpPr>
        <p:spPr>
          <a:xfrm>
            <a:off x="10608958" y="5870575"/>
            <a:ext cx="551167" cy="377825"/>
          </a:xfrm>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1136863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7F482-75AA-481E-91C1-2147A1A56B07}" type="datetimeFigureOut">
              <a:rPr lang="en-GB" smtClean="0"/>
              <a:t>14/06/2016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1352187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7F482-75AA-481E-91C1-2147A1A56B07}"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40242343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7F482-75AA-481E-91C1-2147A1A56B07}"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10169842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7F482-75AA-481E-91C1-2147A1A56B07}"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41071018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7F482-75AA-481E-91C1-2147A1A56B07}"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25181016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7F482-75AA-481E-91C1-2147A1A56B07}"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2420933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F7F482-75AA-481E-91C1-2147A1A56B07}"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EC181-4BBC-4E32-87A0-1DF874646C8C}" type="slidenum">
              <a:rPr lang="en-GB" smtClean="0"/>
              <a:t>‹#›</a:t>
            </a:fld>
            <a:endParaRPr lang="en-GB"/>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extLst>
      <p:ext uri="{BB962C8B-B14F-4D97-AF65-F5344CB8AC3E}">
        <p14:creationId xmlns:p14="http://schemas.microsoft.com/office/powerpoint/2010/main" val="23646136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F7F482-75AA-481E-91C1-2147A1A56B07}"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1236431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F7F482-75AA-481E-91C1-2147A1A56B07}"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2526386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F7F482-75AA-481E-91C1-2147A1A56B07}" type="datetimeFigureOut">
              <a:rPr lang="en-GB" smtClean="0"/>
              <a:t>14/06/2016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3546437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DF7F482-75AA-481E-91C1-2147A1A56B07}" type="datetimeFigureOut">
              <a:rPr lang="en-GB" smtClean="0"/>
              <a:t>14/06/2016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179271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DF7F482-75AA-481E-91C1-2147A1A56B07}" type="datetimeFigureOut">
              <a:rPr lang="en-GB" smtClean="0"/>
              <a:t>14/06/2016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3088267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DF7F482-75AA-481E-91C1-2147A1A56B07}" type="datetimeFigureOut">
              <a:rPr lang="en-GB" smtClean="0"/>
              <a:t>14/06/2016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1685714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EDF7F482-75AA-481E-91C1-2147A1A56B07}" type="datetimeFigureOut">
              <a:rPr lang="en-GB" smtClean="0"/>
              <a:t>14/06/2016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2565768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7F482-75AA-481E-91C1-2147A1A56B07}" type="datetimeFigureOut">
              <a:rPr lang="en-GB" smtClean="0"/>
              <a:t>14/06/2016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3227005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F7F482-75AA-481E-91C1-2147A1A56B07}" type="datetimeFigureOut">
              <a:rPr lang="en-GB" smtClean="0"/>
              <a:t>14/06/2016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93EC181-4BBC-4E32-87A0-1DF874646C8C}" type="slidenum">
              <a:rPr lang="en-GB" smtClean="0"/>
              <a:t>‹#›</a:t>
            </a:fld>
            <a:endParaRPr lang="en-GB"/>
          </a:p>
        </p:txBody>
      </p:sp>
    </p:spTree>
    <p:extLst>
      <p:ext uri="{BB962C8B-B14F-4D97-AF65-F5344CB8AC3E}">
        <p14:creationId xmlns:p14="http://schemas.microsoft.com/office/powerpoint/2010/main" val="85984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EDF7F482-75AA-481E-91C1-2147A1A56B07}" type="datetimeFigureOut">
              <a:rPr lang="en-GB" smtClean="0"/>
              <a:t>14/06/2016</a:t>
            </a:fld>
            <a:endParaRPr lang="en-GB"/>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93EC181-4BBC-4E32-87A0-1DF874646C8C}" type="slidenum">
              <a:rPr lang="en-GB" smtClean="0"/>
              <a:t>‹#›</a:t>
            </a:fld>
            <a:endParaRPr lang="en-GB"/>
          </a:p>
        </p:txBody>
      </p:sp>
    </p:spTree>
    <p:extLst>
      <p:ext uri="{BB962C8B-B14F-4D97-AF65-F5344CB8AC3E}">
        <p14:creationId xmlns:p14="http://schemas.microsoft.com/office/powerpoint/2010/main" val="3356919592"/>
      </p:ext>
    </p:extLst>
  </p:cSld>
  <p:clrMap bg1="dk1" tx1="lt1" bg2="dk2" tx2="lt2" accent1="accent1" accent2="accent2" accent3="accent3" accent4="accent4" accent5="accent5" accent6="accent6" hlink="hlink" folHlink="folHlink"/>
  <p:sldLayoutIdLst>
    <p:sldLayoutId id="2147484134" r:id="rId1"/>
    <p:sldLayoutId id="2147484135" r:id="rId2"/>
    <p:sldLayoutId id="2147484136" r:id="rId3"/>
    <p:sldLayoutId id="2147484137" r:id="rId4"/>
    <p:sldLayoutId id="2147484138" r:id="rId5"/>
    <p:sldLayoutId id="2147484139" r:id="rId6"/>
    <p:sldLayoutId id="2147484140" r:id="rId7"/>
    <p:sldLayoutId id="2147484141" r:id="rId8"/>
    <p:sldLayoutId id="2147484142" r:id="rId9"/>
    <p:sldLayoutId id="2147484143" r:id="rId10"/>
    <p:sldLayoutId id="2147484144" r:id="rId11"/>
    <p:sldLayoutId id="2147484145" r:id="rId12"/>
    <p:sldLayoutId id="2147484146" r:id="rId13"/>
    <p:sldLayoutId id="2147484147" r:id="rId14"/>
    <p:sldLayoutId id="2147484148" r:id="rId15"/>
    <p:sldLayoutId id="2147484149" r:id="rId16"/>
    <p:sldLayoutId id="214748415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0273" y="144888"/>
            <a:ext cx="8915399" cy="2262781"/>
          </a:xfrm>
        </p:spPr>
        <p:txBody>
          <a:bodyPr>
            <a:normAutofit/>
          </a:bodyPr>
          <a:lstStyle/>
          <a:p>
            <a:pPr algn="ctr"/>
            <a:r>
              <a:rPr lang="en-GB" sz="3600" dirty="0" smtClean="0">
                <a:latin typeface="Times New Roman" panose="02020603050405020304" pitchFamily="18" charset="0"/>
                <a:cs typeface="Times New Roman" panose="02020603050405020304" pitchFamily="18" charset="0"/>
              </a:rPr>
              <a:t>TOURISM POLICY FOR SUSTAINABLE DEVELOPMENT IN ZAMBIA</a:t>
            </a:r>
            <a:endParaRPr lang="en-GB"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589212" y="2781154"/>
            <a:ext cx="8915399" cy="3658283"/>
          </a:xfrm>
        </p:spPr>
        <p:txBody>
          <a:bodyPr>
            <a:normAutofit/>
          </a:bodyPr>
          <a:lstStyle/>
          <a:p>
            <a:pPr algn="ctr"/>
            <a:r>
              <a:rPr lang="en-GB" sz="2800" dirty="0" smtClean="0">
                <a:solidFill>
                  <a:schemeClr val="tx1"/>
                </a:solidFill>
                <a:latin typeface="Times New Roman" panose="02020603050405020304" pitchFamily="18" charset="0"/>
                <a:cs typeface="Times New Roman" panose="02020603050405020304" pitchFamily="18" charset="0"/>
              </a:rPr>
              <a:t>BY </a:t>
            </a:r>
          </a:p>
          <a:p>
            <a:pPr algn="ctr"/>
            <a:r>
              <a:rPr lang="en-GB" sz="2800" dirty="0" err="1" smtClean="0">
                <a:solidFill>
                  <a:schemeClr val="tx1"/>
                </a:solidFill>
                <a:latin typeface="Times New Roman" panose="02020603050405020304" pitchFamily="18" charset="0"/>
                <a:cs typeface="Times New Roman" panose="02020603050405020304" pitchFamily="18" charset="0"/>
              </a:rPr>
              <a:t>Prof.</a:t>
            </a:r>
            <a:r>
              <a:rPr lang="en-GB" sz="2800" dirty="0" smtClean="0">
                <a:solidFill>
                  <a:schemeClr val="tx1"/>
                </a:solidFill>
                <a:latin typeface="Times New Roman" panose="02020603050405020304" pitchFamily="18" charset="0"/>
                <a:cs typeface="Times New Roman" panose="02020603050405020304" pitchFamily="18" charset="0"/>
              </a:rPr>
              <a:t> SYED ALI</a:t>
            </a:r>
          </a:p>
          <a:p>
            <a:pPr algn="ctr"/>
            <a:r>
              <a:rPr lang="en-GB" sz="2800" dirty="0" smtClean="0">
                <a:solidFill>
                  <a:schemeClr val="tx1"/>
                </a:solidFill>
                <a:latin typeface="Times New Roman" panose="02020603050405020304" pitchFamily="18" charset="0"/>
                <a:cs typeface="Times New Roman" panose="02020603050405020304" pitchFamily="18" charset="0"/>
              </a:rPr>
              <a:t>					</a:t>
            </a:r>
            <a:r>
              <a:rPr lang="en-GB" sz="2800" dirty="0" err="1" smtClean="0">
                <a:solidFill>
                  <a:schemeClr val="tx1"/>
                </a:solidFill>
                <a:latin typeface="Times New Roman" panose="02020603050405020304" pitchFamily="18" charset="0"/>
                <a:cs typeface="Times New Roman" panose="02020603050405020304" pitchFamily="18" charset="0"/>
              </a:rPr>
              <a:t>Ph.D</a:t>
            </a:r>
            <a:r>
              <a:rPr lang="en-GB" sz="2800" dirty="0" smtClean="0">
                <a:solidFill>
                  <a:schemeClr val="tx1"/>
                </a:solidFill>
                <a:latin typeface="Times New Roman" panose="02020603050405020304" pitchFamily="18" charset="0"/>
                <a:cs typeface="Times New Roman" panose="02020603050405020304" pitchFamily="18" charset="0"/>
              </a:rPr>
              <a:t> (Economics)</a:t>
            </a:r>
          </a:p>
          <a:p>
            <a:pPr algn="ctr"/>
            <a:r>
              <a:rPr lang="en-GB" sz="2800" dirty="0" smtClean="0">
                <a:solidFill>
                  <a:schemeClr val="tx1"/>
                </a:solidFill>
                <a:latin typeface="Times New Roman" panose="02020603050405020304" pitchFamily="18" charset="0"/>
                <a:cs typeface="Times New Roman" panose="02020603050405020304" pitchFamily="18" charset="0"/>
              </a:rPr>
              <a:t>Acting Dean, School of Social Sciences</a:t>
            </a:r>
          </a:p>
          <a:p>
            <a:pPr algn="ctr"/>
            <a:r>
              <a:rPr lang="en-GB" sz="2800" dirty="0" smtClean="0">
                <a:solidFill>
                  <a:schemeClr val="tx1"/>
                </a:solidFill>
                <a:latin typeface="Times New Roman" panose="02020603050405020304" pitchFamily="18" charset="0"/>
                <a:cs typeface="Times New Roman" panose="02020603050405020304" pitchFamily="18" charset="0"/>
              </a:rPr>
              <a:t>MULUNGUSHI UNIVERSITY</a:t>
            </a:r>
          </a:p>
          <a:p>
            <a:pPr algn="ctr"/>
            <a:r>
              <a:rPr lang="en-GB" sz="2800" dirty="0" err="1" smtClean="0">
                <a:solidFill>
                  <a:schemeClr val="tx1"/>
                </a:solidFill>
                <a:latin typeface="Times New Roman" panose="02020603050405020304" pitchFamily="18" charset="0"/>
                <a:cs typeface="Times New Roman" panose="02020603050405020304" pitchFamily="18" charset="0"/>
              </a:rPr>
              <a:t>Kabwe</a:t>
            </a:r>
            <a:r>
              <a:rPr lang="en-GB" sz="2800" dirty="0" smtClean="0">
                <a:solidFill>
                  <a:schemeClr val="tx1"/>
                </a:solidFill>
                <a:latin typeface="Times New Roman" panose="02020603050405020304" pitchFamily="18" charset="0"/>
                <a:cs typeface="Times New Roman" panose="02020603050405020304" pitchFamily="18" charset="0"/>
              </a:rPr>
              <a:t>, Zambia.</a:t>
            </a:r>
          </a:p>
          <a:p>
            <a:pPr algn="ct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7902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Tourism Policy In Zambia – Contd. </a:t>
            </a:r>
          </a:p>
        </p:txBody>
      </p:sp>
      <p:sp>
        <p:nvSpPr>
          <p:cNvPr id="3" name="Content Placeholder 2"/>
          <p:cNvSpPr>
            <a:spLocks noGrp="1"/>
          </p:cNvSpPr>
          <p:nvPr>
            <p:ph idx="1"/>
          </p:nvPr>
        </p:nvSpPr>
        <p:spPr>
          <a:xfrm>
            <a:off x="685801" y="2065867"/>
            <a:ext cx="8915400" cy="4395989"/>
          </a:xfrm>
        </p:spPr>
        <p:txBody>
          <a:bodyPr>
            <a:normAutofit fontScale="77500" lnSpcReduction="20000"/>
          </a:bodyPr>
          <a:lstStyle/>
          <a:p>
            <a:pPr algn="just"/>
            <a:r>
              <a:rPr lang="en-GB" sz="2800" dirty="0" smtClean="0">
                <a:solidFill>
                  <a:schemeClr val="tx1"/>
                </a:solidFill>
                <a:latin typeface="Times New Roman" panose="02020603050405020304" pitchFamily="18" charset="0"/>
                <a:cs typeface="Times New Roman" panose="02020603050405020304" pitchFamily="18" charset="0"/>
              </a:rPr>
              <a:t>The New National Tourism Policy of October 2015 provided a strategic framework for the sustainable development of tourism in Zambia. It specified roles for a cross-section of public and private sector stakeholders. The Policy positioned the tourism sector as one of the country’s major contributors to job creation and foreign exchange earnings. </a:t>
            </a:r>
          </a:p>
          <a:p>
            <a:pPr algn="just"/>
            <a:r>
              <a:rPr lang="en-GB" sz="2800" dirty="0" smtClean="0">
                <a:solidFill>
                  <a:schemeClr val="tx1"/>
                </a:solidFill>
                <a:latin typeface="Times New Roman" panose="02020603050405020304" pitchFamily="18" charset="0"/>
                <a:cs typeface="Times New Roman" panose="02020603050405020304" pitchFamily="18" charset="0"/>
              </a:rPr>
              <a:t>It has shifted from a traditional emphasis on wildlife –based leisure tourism to growth in business tourism. The focus of tourism accommodation has shifted from wildlife lodges and camps to hotels, motels and guest houses. </a:t>
            </a:r>
          </a:p>
          <a:p>
            <a:pPr algn="just"/>
            <a:r>
              <a:rPr lang="en-GB" sz="2800" dirty="0" smtClean="0">
                <a:solidFill>
                  <a:schemeClr val="tx1"/>
                </a:solidFill>
                <a:latin typeface="Times New Roman" panose="02020603050405020304" pitchFamily="18" charset="0"/>
                <a:cs typeface="Times New Roman" panose="02020603050405020304" pitchFamily="18" charset="0"/>
              </a:rPr>
              <a:t>To achieve these objectives there is need to overcome multiple challenges, which are specified in the policy, such as inadequate physical infrastructure, limited products, limited community participation, weak marketing etc.</a:t>
            </a: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7985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Performance of Tourism Sector</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47730" y="1463898"/>
            <a:ext cx="11002335" cy="5394101"/>
          </a:xfrm>
        </p:spPr>
        <p:txBody>
          <a:bodyPr>
            <a:normAutofit/>
          </a:bodyPr>
          <a:lstStyle/>
          <a:p>
            <a:pPr algn="just"/>
            <a:r>
              <a:rPr lang="en-GB" sz="2400" dirty="0">
                <a:solidFill>
                  <a:schemeClr val="tx1"/>
                </a:solidFill>
                <a:latin typeface="Times New Roman" panose="02020603050405020304" pitchFamily="18" charset="0"/>
                <a:cs typeface="Times New Roman" panose="02020603050405020304" pitchFamily="18" charset="0"/>
              </a:rPr>
              <a:t>The following performance indicators are used to measure annual performance for the tourism sector during FNDP. They are number of tourist arrivals, direct tourism earnings and employment levels. The following table </a:t>
            </a:r>
            <a:r>
              <a:rPr lang="en-GB" sz="2400" dirty="0" smtClean="0">
                <a:solidFill>
                  <a:schemeClr val="tx1"/>
                </a:solidFill>
                <a:latin typeface="Times New Roman" panose="02020603050405020304" pitchFamily="18" charset="0"/>
                <a:cs typeface="Times New Roman" panose="02020603050405020304" pitchFamily="18" charset="0"/>
              </a:rPr>
              <a:t>(1) </a:t>
            </a:r>
            <a:r>
              <a:rPr lang="en-GB" sz="2400" dirty="0">
                <a:solidFill>
                  <a:schemeClr val="tx1"/>
                </a:solidFill>
                <a:latin typeface="Times New Roman" panose="02020603050405020304" pitchFamily="18" charset="0"/>
                <a:cs typeface="Times New Roman" panose="02020603050405020304" pitchFamily="18" charset="0"/>
              </a:rPr>
              <a:t>shows the key performance indicators of tourism sector during FNDP</a:t>
            </a:r>
            <a:r>
              <a:rPr lang="en-GB" sz="2400" dirty="0" smtClean="0">
                <a:solidFill>
                  <a:schemeClr val="tx1"/>
                </a:solidFill>
                <a:latin typeface="Times New Roman" panose="02020603050405020304" pitchFamily="18" charset="0"/>
                <a:cs typeface="Times New Roman" panose="02020603050405020304" pitchFamily="18" charset="0"/>
              </a:rPr>
              <a:t>.</a:t>
            </a:r>
          </a:p>
          <a:p>
            <a:pPr algn="just"/>
            <a:endParaRPr lang="en-GB" sz="2800" dirty="0" smtClean="0">
              <a:solidFill>
                <a:schemeClr val="tx1"/>
              </a:solidFill>
              <a:latin typeface="Times New Roman" panose="02020603050405020304" pitchFamily="18" charset="0"/>
              <a:cs typeface="Times New Roman" panose="02020603050405020304" pitchFamily="18" charset="0"/>
            </a:endParaRPr>
          </a:p>
          <a:p>
            <a:pPr algn="just"/>
            <a:endParaRPr lang="en-GB" sz="2800" dirty="0">
              <a:solidFill>
                <a:schemeClr val="tx1"/>
              </a:solidFill>
              <a:latin typeface="Times New Roman" panose="02020603050405020304" pitchFamily="18" charset="0"/>
              <a:cs typeface="Times New Roman" panose="02020603050405020304" pitchFamily="18" charset="0"/>
            </a:endParaRPr>
          </a:p>
          <a:p>
            <a:pPr algn="just"/>
            <a:endParaRPr lang="en-GB" sz="2800" dirty="0" smtClean="0">
              <a:solidFill>
                <a:schemeClr val="tx1"/>
              </a:solidFill>
              <a:latin typeface="Times New Roman" panose="02020603050405020304" pitchFamily="18" charset="0"/>
              <a:cs typeface="Times New Roman" panose="02020603050405020304" pitchFamily="18" charset="0"/>
            </a:endParaRPr>
          </a:p>
          <a:p>
            <a:pPr algn="just"/>
            <a:endParaRPr lang="en-GB" sz="2800"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en-GB" sz="2000"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en-GB" sz="2000" dirty="0" smtClean="0">
                <a:solidFill>
                  <a:schemeClr val="tx1"/>
                </a:solidFill>
                <a:latin typeface="Times New Roman" panose="02020603050405020304" pitchFamily="18" charset="0"/>
                <a:cs typeface="Times New Roman" panose="02020603050405020304" pitchFamily="18" charset="0"/>
              </a:rPr>
              <a:t>Source: Annual Progress Report of the FNDP, MFNP, Lusaka</a:t>
            </a:r>
          </a:p>
          <a:p>
            <a:pPr marL="0" indent="0" algn="just">
              <a:buNone/>
            </a:pPr>
            <a:r>
              <a:rPr lang="en-GB" sz="2000" dirty="0" smtClean="0">
                <a:solidFill>
                  <a:schemeClr val="tx1"/>
                </a:solidFill>
                <a:latin typeface="Times New Roman" panose="02020603050405020304" pitchFamily="18" charset="0"/>
                <a:cs typeface="Times New Roman" panose="02020603050405020304" pitchFamily="18" charset="0"/>
              </a:rPr>
              <a:t>Note: Figures in the parentheses are percentages.	</a:t>
            </a:r>
            <a:endParaRPr lang="en-GB" sz="2000"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96035356"/>
              </p:ext>
            </p:extLst>
          </p:nvPr>
        </p:nvGraphicFramePr>
        <p:xfrm>
          <a:off x="777003" y="3315714"/>
          <a:ext cx="8418511" cy="2292438"/>
        </p:xfrm>
        <a:graphic>
          <a:graphicData uri="http://schemas.openxmlformats.org/drawingml/2006/table">
            <a:tbl>
              <a:tblPr firstRow="1" firstCol="1" bandRow="1">
                <a:tableStyleId>{5C22544A-7EE6-4342-B048-85BDC9FD1C3A}</a:tableStyleId>
              </a:tblPr>
              <a:tblGrid>
                <a:gridCol w="1364380"/>
                <a:gridCol w="1120908"/>
                <a:gridCol w="1181775"/>
                <a:gridCol w="1181775"/>
                <a:gridCol w="1181775"/>
                <a:gridCol w="1181775"/>
                <a:gridCol w="1206123"/>
              </a:tblGrid>
              <a:tr h="254715">
                <a:tc>
                  <a:txBody>
                    <a:bodyPr/>
                    <a:lstStyle/>
                    <a:p>
                      <a:pPr>
                        <a:spcAft>
                          <a:spcPts val="0"/>
                        </a:spcAft>
                      </a:pPr>
                      <a:r>
                        <a:rPr lang="en-US" sz="1200" dirty="0">
                          <a:effectLst/>
                          <a:latin typeface="Times New Roman" panose="02020603050405020304" pitchFamily="18" charset="0"/>
                          <a:cs typeface="Times New Roman" panose="02020603050405020304" pitchFamily="18" charset="0"/>
                        </a:rPr>
                        <a:t>KPI</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2005</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2006</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2007</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2008</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2009</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Overall Target</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09431">
                <a:tc>
                  <a:txBody>
                    <a:bodyPr/>
                    <a:lstStyle/>
                    <a:p>
                      <a:pPr>
                        <a:spcAft>
                          <a:spcPts val="0"/>
                        </a:spcAft>
                      </a:pPr>
                      <a:r>
                        <a:rPr lang="en-US" sz="1200">
                          <a:effectLst/>
                          <a:latin typeface="Times New Roman" panose="02020603050405020304" pitchFamily="18" charset="0"/>
                          <a:cs typeface="Times New Roman" panose="02020603050405020304" pitchFamily="18" charset="0"/>
                        </a:rPr>
                        <a:t>Number of Tourist Arrivals</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dirty="0">
                          <a:effectLst/>
                          <a:latin typeface="Times New Roman" panose="02020603050405020304" pitchFamily="18" charset="0"/>
                          <a:cs typeface="Times New Roman" panose="02020603050405020304" pitchFamily="18" charset="0"/>
                        </a:rPr>
                        <a:t> </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690,000</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805,059</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(16.67)</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811,775</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(0.83)</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653,758</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(19.46)</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1000,000</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018861">
                <a:tc>
                  <a:txBody>
                    <a:bodyPr/>
                    <a:lstStyle/>
                    <a:p>
                      <a:pPr>
                        <a:spcAft>
                          <a:spcPts val="0"/>
                        </a:spcAft>
                      </a:pPr>
                      <a:r>
                        <a:rPr lang="en-US" sz="1200">
                          <a:effectLst/>
                          <a:latin typeface="Times New Roman" panose="02020603050405020304" pitchFamily="18" charset="0"/>
                          <a:cs typeface="Times New Roman" panose="02020603050405020304" pitchFamily="18" charset="0"/>
                        </a:rPr>
                        <a:t>Direct Tourism Earnings (USD millions)</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 </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165</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dirty="0">
                          <a:effectLst/>
                          <a:latin typeface="Times New Roman" panose="02020603050405020304" pitchFamily="18" charset="0"/>
                          <a:cs typeface="Times New Roman" panose="02020603050405020304" pitchFamily="18" charset="0"/>
                        </a:rPr>
                        <a:t> </a:t>
                      </a:r>
                      <a:endParaRPr lang="en-GB" sz="1200" dirty="0">
                        <a:effectLst/>
                        <a:latin typeface="Times New Roman" panose="02020603050405020304" pitchFamily="18" charset="0"/>
                        <a:cs typeface="Times New Roman" panose="02020603050405020304" pitchFamily="18" charset="0"/>
                      </a:endParaRPr>
                    </a:p>
                    <a:p>
                      <a:pPr>
                        <a:spcAft>
                          <a:spcPts val="0"/>
                        </a:spcAft>
                      </a:pPr>
                      <a:r>
                        <a:rPr lang="en-US" sz="1200" dirty="0">
                          <a:effectLst/>
                          <a:latin typeface="Times New Roman" panose="02020603050405020304" pitchFamily="18" charset="0"/>
                          <a:cs typeface="Times New Roman" panose="02020603050405020304" pitchFamily="18" charset="0"/>
                        </a:rPr>
                        <a:t>176.7</a:t>
                      </a:r>
                      <a:endParaRPr lang="en-GB" sz="1200" dirty="0">
                        <a:effectLst/>
                        <a:latin typeface="Times New Roman" panose="02020603050405020304" pitchFamily="18" charset="0"/>
                        <a:cs typeface="Times New Roman" panose="02020603050405020304" pitchFamily="18" charset="0"/>
                      </a:endParaRPr>
                    </a:p>
                    <a:p>
                      <a:pPr>
                        <a:spcAft>
                          <a:spcPts val="0"/>
                        </a:spcAft>
                      </a:pPr>
                      <a:r>
                        <a:rPr lang="en-US" sz="1200" dirty="0">
                          <a:effectLst/>
                          <a:latin typeface="Times New Roman" panose="02020603050405020304" pitchFamily="18" charset="0"/>
                          <a:cs typeface="Times New Roman" panose="02020603050405020304" pitchFamily="18" charset="0"/>
                        </a:rPr>
                        <a:t>(7.09)</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 </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188.0</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(6.39)</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 </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200.0</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(6.38)</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 </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212.0</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(6.0)</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 </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 </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509431">
                <a:tc>
                  <a:txBody>
                    <a:bodyPr/>
                    <a:lstStyle/>
                    <a:p>
                      <a:pPr>
                        <a:spcAft>
                          <a:spcPts val="0"/>
                        </a:spcAft>
                      </a:pPr>
                      <a:r>
                        <a:rPr lang="en-US" sz="1200">
                          <a:effectLst/>
                          <a:latin typeface="Times New Roman" panose="02020603050405020304" pitchFamily="18" charset="0"/>
                          <a:cs typeface="Times New Roman" panose="02020603050405020304" pitchFamily="18" charset="0"/>
                        </a:rPr>
                        <a:t>Employment Levels in Tourism</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 </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21204</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dirty="0">
                          <a:effectLst/>
                          <a:latin typeface="Times New Roman" panose="02020603050405020304" pitchFamily="18" charset="0"/>
                          <a:cs typeface="Times New Roman" panose="02020603050405020304" pitchFamily="18" charset="0"/>
                        </a:rPr>
                        <a:t>22756</a:t>
                      </a:r>
                      <a:endParaRPr lang="en-GB" sz="1200" dirty="0">
                        <a:effectLst/>
                        <a:latin typeface="Times New Roman" panose="02020603050405020304" pitchFamily="18" charset="0"/>
                        <a:cs typeface="Times New Roman" panose="02020603050405020304" pitchFamily="18" charset="0"/>
                      </a:endParaRPr>
                    </a:p>
                    <a:p>
                      <a:pPr>
                        <a:spcAft>
                          <a:spcPts val="0"/>
                        </a:spcAft>
                      </a:pPr>
                      <a:r>
                        <a:rPr lang="en-US" sz="1200" dirty="0">
                          <a:effectLst/>
                          <a:latin typeface="Times New Roman" panose="02020603050405020304" pitchFamily="18" charset="0"/>
                          <a:cs typeface="Times New Roman" panose="02020603050405020304" pitchFamily="18" charset="0"/>
                        </a:rPr>
                        <a:t>(7.32)</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24,308</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(6.82)</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a:effectLst/>
                          <a:latin typeface="Times New Roman" panose="02020603050405020304" pitchFamily="18" charset="0"/>
                          <a:cs typeface="Times New Roman" panose="02020603050405020304" pitchFamily="18" charset="0"/>
                        </a:rPr>
                        <a:t>25,860</a:t>
                      </a:r>
                      <a:endParaRPr lang="en-GB" sz="1200">
                        <a:effectLst/>
                        <a:latin typeface="Times New Roman" panose="02020603050405020304" pitchFamily="18" charset="0"/>
                        <a:cs typeface="Times New Roman" panose="02020603050405020304" pitchFamily="18" charset="0"/>
                      </a:endParaRPr>
                    </a:p>
                    <a:p>
                      <a:pPr>
                        <a:spcAft>
                          <a:spcPts val="0"/>
                        </a:spcAft>
                      </a:pPr>
                      <a:r>
                        <a:rPr lang="en-US" sz="1200">
                          <a:effectLst/>
                          <a:latin typeface="Times New Roman" panose="02020603050405020304" pitchFamily="18" charset="0"/>
                          <a:cs typeface="Times New Roman" panose="02020603050405020304" pitchFamily="18" charset="0"/>
                        </a:rPr>
                        <a:t>(6.38)</a:t>
                      </a:r>
                      <a:endParaRPr lang="en-GB"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200" dirty="0">
                          <a:effectLst/>
                          <a:latin typeface="Times New Roman" panose="02020603050405020304" pitchFamily="18" charset="0"/>
                          <a:cs typeface="Times New Roman" panose="02020603050405020304" pitchFamily="18" charset="0"/>
                        </a:rPr>
                        <a:t>30,000</a:t>
                      </a:r>
                      <a:endParaRPr lang="en-GB"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194608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683" y="418564"/>
            <a:ext cx="8915400" cy="6439436"/>
          </a:xfrm>
        </p:spPr>
        <p:txBody>
          <a:bodyPr>
            <a:normAutofit fontScale="92500" lnSpcReduction="10000"/>
          </a:bodyPr>
          <a:lstStyle/>
          <a:p>
            <a:r>
              <a:rPr lang="en-GB" sz="2400" dirty="0">
                <a:latin typeface="Times New Roman" panose="02020603050405020304" pitchFamily="18" charset="0"/>
                <a:cs typeface="Times New Roman" panose="02020603050405020304" pitchFamily="18" charset="0"/>
              </a:rPr>
              <a:t>The table ( </a:t>
            </a:r>
            <a:r>
              <a:rPr lang="en-GB" sz="2400" dirty="0" smtClean="0">
                <a:latin typeface="Times New Roman" panose="02020603050405020304" pitchFamily="18" charset="0"/>
                <a:cs typeface="Times New Roman" panose="02020603050405020304" pitchFamily="18" charset="0"/>
              </a:rPr>
              <a:t>2 </a:t>
            </a:r>
            <a:r>
              <a:rPr lang="en-GB" sz="2400" dirty="0">
                <a:latin typeface="Times New Roman" panose="02020603050405020304" pitchFamily="18" charset="0"/>
                <a:cs typeface="Times New Roman" panose="02020603050405020304" pitchFamily="18" charset="0"/>
              </a:rPr>
              <a:t>) shows the key performance indicators (KPI) from 2010 to 2014</a:t>
            </a:r>
            <a:r>
              <a:rPr lang="en-GB" sz="2400" dirty="0" smtClean="0">
                <a:latin typeface="Times New Roman" panose="02020603050405020304" pitchFamily="18" charset="0"/>
                <a:cs typeface="Times New Roman" panose="02020603050405020304" pitchFamily="18" charset="0"/>
              </a:rPr>
              <a:t>.</a:t>
            </a:r>
          </a:p>
          <a:p>
            <a:endParaRPr lang="en-GB" sz="2800" dirty="0">
              <a:latin typeface="Times New Roman" panose="02020603050405020304" pitchFamily="18" charset="0"/>
              <a:cs typeface="Times New Roman" panose="02020603050405020304" pitchFamily="18" charset="0"/>
            </a:endParaRPr>
          </a:p>
          <a:p>
            <a:endParaRPr lang="en-GB" sz="2800" dirty="0" smtClean="0">
              <a:latin typeface="Times New Roman" panose="02020603050405020304" pitchFamily="18" charset="0"/>
              <a:cs typeface="Times New Roman" panose="02020603050405020304" pitchFamily="18" charset="0"/>
            </a:endParaRPr>
          </a:p>
          <a:p>
            <a:endParaRPr lang="en-GB" sz="2800" dirty="0" smtClean="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a:p>
            <a:endParaRPr lang="en-GB" sz="2800" dirty="0" smtClean="0">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a:p>
            <a:endParaRPr lang="en-GB" sz="2800" dirty="0" smtClean="0">
              <a:latin typeface="Times New Roman" panose="02020603050405020304" pitchFamily="18" charset="0"/>
              <a:cs typeface="Times New Roman" panose="02020603050405020304" pitchFamily="18" charset="0"/>
            </a:endParaRPr>
          </a:p>
          <a:p>
            <a:endParaRPr lang="en-GB" dirty="0" smtClean="0">
              <a:latin typeface="Times New Roman" panose="02020603050405020304" pitchFamily="18" charset="0"/>
              <a:cs typeface="Times New Roman" panose="02020603050405020304" pitchFamily="18" charset="0"/>
            </a:endParaRPr>
          </a:p>
          <a:p>
            <a:pPr marL="0" indent="0" algn="just">
              <a:buNone/>
            </a:pPr>
            <a:endParaRPr lang="en-GB" dirty="0" smtClean="0">
              <a:solidFill>
                <a:schemeClr val="tx1"/>
              </a:solidFill>
              <a:latin typeface="Times New Roman" panose="02020603050405020304" pitchFamily="18" charset="0"/>
              <a:cs typeface="Times New Roman" panose="02020603050405020304" pitchFamily="18" charset="0"/>
            </a:endParaRPr>
          </a:p>
          <a:p>
            <a:pPr marL="0" indent="0" algn="just">
              <a:buNone/>
            </a:pPr>
            <a:endParaRPr lang="en-GB" dirty="0">
              <a:latin typeface="Times New Roman" panose="02020603050405020304" pitchFamily="18" charset="0"/>
              <a:cs typeface="Times New Roman" panose="02020603050405020304" pitchFamily="18" charset="0"/>
            </a:endParaRPr>
          </a:p>
          <a:p>
            <a:pPr marL="0" indent="0" algn="just">
              <a:buNone/>
            </a:pPr>
            <a:r>
              <a:rPr lang="en-GB" dirty="0" smtClean="0">
                <a:solidFill>
                  <a:schemeClr val="tx1"/>
                </a:solidFill>
                <a:latin typeface="Times New Roman" panose="02020603050405020304" pitchFamily="18" charset="0"/>
                <a:cs typeface="Times New Roman" panose="02020603050405020304" pitchFamily="18" charset="0"/>
              </a:rPr>
              <a:t>Source: Ministry of Tourism Zambia, Statistical Digest, July 2014; WTTC travel and tourism economic impact 2015 and SNDP Ministry of Finance and Planning, Zambia</a:t>
            </a:r>
          </a:p>
          <a:p>
            <a:pPr marL="0" indent="0" algn="just">
              <a:buNone/>
            </a:pPr>
            <a:r>
              <a:rPr lang="en-GB" dirty="0" smtClean="0">
                <a:solidFill>
                  <a:schemeClr val="tx1"/>
                </a:solidFill>
                <a:latin typeface="Times New Roman" panose="02020603050405020304" pitchFamily="18" charset="0"/>
                <a:cs typeface="Times New Roman" panose="02020603050405020304" pitchFamily="18" charset="0"/>
              </a:rPr>
              <a:t>Note: Figures in the parentheses are the percentages</a:t>
            </a:r>
            <a:endParaRPr lang="en-GB" dirty="0">
              <a:solidFill>
                <a:schemeClr val="tx1"/>
              </a:solidFill>
              <a:latin typeface="Times New Roman" panose="02020603050405020304" pitchFamily="18" charset="0"/>
              <a:cs typeface="Times New Roman" panose="02020603050405020304" pitchFamily="18" charset="0"/>
            </a:endParaRPr>
          </a:p>
          <a:p>
            <a:endParaRPr lang="en-GB"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82862329"/>
              </p:ext>
            </p:extLst>
          </p:nvPr>
        </p:nvGraphicFramePr>
        <p:xfrm>
          <a:off x="489679" y="1108550"/>
          <a:ext cx="8761408" cy="4355548"/>
        </p:xfrm>
        <a:graphic>
          <a:graphicData uri="http://schemas.openxmlformats.org/drawingml/2006/table">
            <a:tbl>
              <a:tblPr firstRow="1" firstCol="1" bandRow="1">
                <a:tableStyleId>{5C22544A-7EE6-4342-B048-85BDC9FD1C3A}</a:tableStyleId>
              </a:tblPr>
              <a:tblGrid>
                <a:gridCol w="1317866"/>
                <a:gridCol w="1486882"/>
                <a:gridCol w="1489165"/>
                <a:gridCol w="1489165"/>
                <a:gridCol w="1489165"/>
                <a:gridCol w="1489165"/>
              </a:tblGrid>
              <a:tr h="178394">
                <a:tc>
                  <a:txBody>
                    <a:bodyPr/>
                    <a:lstStyle/>
                    <a:p>
                      <a:pPr algn="ctr">
                        <a:spcAft>
                          <a:spcPts val="0"/>
                        </a:spcAft>
                      </a:pPr>
                      <a:r>
                        <a:rPr lang="en-US" sz="1400" dirty="0">
                          <a:effectLst/>
                          <a:latin typeface="Times New Roman" panose="02020603050405020304" pitchFamily="18" charset="0"/>
                          <a:cs typeface="Times New Roman" panose="02020603050405020304" pitchFamily="18" charset="0"/>
                        </a:rPr>
                        <a:t>KPI</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2010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2011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2012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2013</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2014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r>
              <a:tr h="356789">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Tourist Arrivals (Intl.)</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dirty="0">
                          <a:effectLst/>
                          <a:latin typeface="Times New Roman" panose="02020603050405020304" pitchFamily="18" charset="0"/>
                          <a:cs typeface="Times New Roman" panose="02020603050405020304" pitchFamily="18" charset="0"/>
                        </a:rPr>
                        <a:t>815140</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920299</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(12.90)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859088</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(-6.65)</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914576</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(6.45)</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946969</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(3.54)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r>
              <a:tr h="535183">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Direct Tourism Earnings (% to GDP</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2.4</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 </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3.0</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 </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3.5</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 </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4.1</a:t>
                      </a:r>
                      <a:endParaRPr lang="en-GB" sz="1400">
                        <a:effectLst/>
                        <a:latin typeface="Times New Roman" panose="02020603050405020304" pitchFamily="18" charset="0"/>
                        <a:cs typeface="Times New Roman" panose="02020603050405020304" pitchFamily="18" charset="0"/>
                      </a:endParaRPr>
                    </a:p>
                    <a:p>
                      <a:pPr>
                        <a:spcAft>
                          <a:spcPts val="0"/>
                        </a:spcAft>
                      </a:pPr>
                      <a:r>
                        <a:rPr lang="en-US" sz="1400">
                          <a:effectLst/>
                          <a:latin typeface="Times New Roman" panose="02020603050405020304" pitchFamily="18" charset="0"/>
                          <a:cs typeface="Times New Roman" panose="02020603050405020304" pitchFamily="18" charset="0"/>
                        </a:rPr>
                        <a:t> </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r>
              <a:tr h="713577">
                <a:tc>
                  <a:txBody>
                    <a:bodyPr/>
                    <a:lstStyle/>
                    <a:p>
                      <a:pPr>
                        <a:spcAft>
                          <a:spcPts val="0"/>
                        </a:spcAft>
                      </a:pPr>
                      <a:r>
                        <a:rPr lang="en-US" sz="1400">
                          <a:effectLst/>
                          <a:latin typeface="Times New Roman" panose="02020603050405020304" pitchFamily="18" charset="0"/>
                          <a:cs typeface="Times New Roman" panose="02020603050405020304" pitchFamily="18" charset="0"/>
                        </a:rPr>
                        <a:t>Direct Employment Levels (‘000)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dirty="0">
                          <a:effectLst/>
                          <a:latin typeface="Times New Roman" panose="02020603050405020304" pitchFamily="18" charset="0"/>
                          <a:cs typeface="Times New Roman" panose="02020603050405020304" pitchFamily="18" charset="0"/>
                        </a:rPr>
                        <a:t>24.6</a:t>
                      </a:r>
                      <a:endParaRPr lang="en-GB" sz="1400" dirty="0">
                        <a:effectLst/>
                        <a:latin typeface="Times New Roman" panose="02020603050405020304" pitchFamily="18" charset="0"/>
                        <a:cs typeface="Times New Roman" panose="02020603050405020304" pitchFamily="18" charset="0"/>
                      </a:endParaRPr>
                    </a:p>
                    <a:p>
                      <a:pPr algn="ctr">
                        <a:spcAft>
                          <a:spcPts val="0"/>
                        </a:spcAft>
                      </a:pPr>
                      <a:r>
                        <a:rPr lang="en-US" sz="1400" dirty="0">
                          <a:effectLst/>
                          <a:latin typeface="Times New Roman" panose="02020603050405020304" pitchFamily="18" charset="0"/>
                          <a:cs typeface="Times New Roman" panose="02020603050405020304" pitchFamily="18" charset="0"/>
                        </a:rPr>
                        <a:t> </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28.5</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(15.85)</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31.2</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(9.47)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28.9</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(-8.65)</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29.3</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(1.38)</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 </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 </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r>
              <a:tr h="356789">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Bed space</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19,000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dirty="0">
                          <a:effectLst/>
                          <a:latin typeface="Times New Roman" panose="02020603050405020304" pitchFamily="18" charset="0"/>
                          <a:cs typeface="Times New Roman" panose="02020603050405020304" pitchFamily="18" charset="0"/>
                        </a:rPr>
                        <a:t>20,140</a:t>
                      </a:r>
                      <a:endParaRPr lang="en-GB" sz="1400" dirty="0">
                        <a:effectLst/>
                        <a:latin typeface="Times New Roman" panose="02020603050405020304" pitchFamily="18" charset="0"/>
                        <a:cs typeface="Times New Roman" panose="02020603050405020304" pitchFamily="18" charset="0"/>
                      </a:endParaRPr>
                    </a:p>
                    <a:p>
                      <a:pPr algn="ctr">
                        <a:spcAft>
                          <a:spcPts val="0"/>
                        </a:spcAft>
                      </a:pPr>
                      <a:r>
                        <a:rPr lang="en-US" sz="1400" dirty="0">
                          <a:effectLst/>
                          <a:latin typeface="Times New Roman" panose="02020603050405020304" pitchFamily="18" charset="0"/>
                          <a:cs typeface="Times New Roman" panose="02020603050405020304" pitchFamily="18" charset="0"/>
                        </a:rPr>
                        <a:t>(6.00)</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22150</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(9.98)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23,370</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(5.50)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24,806</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(6.14)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r>
              <a:tr h="210027">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Occupancy rate</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dirty="0">
                          <a:effectLst/>
                          <a:latin typeface="Times New Roman" panose="02020603050405020304" pitchFamily="18" charset="0"/>
                          <a:cs typeface="Times New Roman" panose="02020603050405020304" pitchFamily="18" charset="0"/>
                        </a:rPr>
                        <a:t>60</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62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65</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68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71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r>
              <a:tr h="356789">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Length of stay (days)</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dirty="0">
                          <a:effectLst/>
                          <a:latin typeface="Times New Roman" panose="02020603050405020304" pitchFamily="18" charset="0"/>
                          <a:cs typeface="Times New Roman" panose="02020603050405020304" pitchFamily="18" charset="0"/>
                        </a:rPr>
                        <a:t>7</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10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10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14</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(40.0)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r>
              <a:tr h="1155148">
                <a:tc>
                  <a:txBody>
                    <a:bodyPr/>
                    <a:lstStyle/>
                    <a:p>
                      <a:pPr algn="ctr">
                        <a:spcAft>
                          <a:spcPts val="0"/>
                        </a:spcAft>
                      </a:pPr>
                      <a:r>
                        <a:rPr lang="en-US" sz="1400" dirty="0" smtClean="0">
                          <a:effectLst/>
                          <a:latin typeface="Times New Roman" panose="02020603050405020304" pitchFamily="18" charset="0"/>
                          <a:cs typeface="Times New Roman" panose="02020603050405020304" pitchFamily="18" charset="0"/>
                        </a:rPr>
                        <a:t>Practitioners </a:t>
                      </a:r>
                      <a:r>
                        <a:rPr lang="en-US" sz="1400" dirty="0">
                          <a:effectLst/>
                          <a:latin typeface="Times New Roman" panose="02020603050405020304" pitchFamily="18" charset="0"/>
                          <a:cs typeface="Times New Roman" panose="02020603050405020304" pitchFamily="18" charset="0"/>
                        </a:rPr>
                        <a:t>accessing arts and cultural infrastructure</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dirty="0">
                          <a:effectLst/>
                          <a:latin typeface="Times New Roman" panose="02020603050405020304" pitchFamily="18" charset="0"/>
                          <a:cs typeface="Times New Roman" panose="02020603050405020304" pitchFamily="18" charset="0"/>
                        </a:rPr>
                        <a:t>500</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dirty="0">
                          <a:effectLst/>
                          <a:latin typeface="Times New Roman" panose="02020603050405020304" pitchFamily="18" charset="0"/>
                          <a:cs typeface="Times New Roman" panose="02020603050405020304" pitchFamily="18" charset="0"/>
                        </a:rPr>
                        <a:t>500</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dirty="0">
                          <a:effectLst/>
                          <a:latin typeface="Times New Roman" panose="02020603050405020304" pitchFamily="18" charset="0"/>
                          <a:cs typeface="Times New Roman" panose="02020603050405020304" pitchFamily="18" charset="0"/>
                        </a:rPr>
                        <a:t>750</a:t>
                      </a:r>
                      <a:endParaRPr lang="en-GB" sz="1400" dirty="0">
                        <a:effectLst/>
                        <a:latin typeface="Times New Roman" panose="02020603050405020304" pitchFamily="18" charset="0"/>
                        <a:cs typeface="Times New Roman" panose="02020603050405020304" pitchFamily="18" charset="0"/>
                      </a:endParaRPr>
                    </a:p>
                    <a:p>
                      <a:pPr algn="ctr">
                        <a:spcAft>
                          <a:spcPts val="0"/>
                        </a:spcAft>
                      </a:pPr>
                      <a:r>
                        <a:rPr lang="en-US" sz="1400" dirty="0">
                          <a:effectLst/>
                          <a:latin typeface="Times New Roman" panose="02020603050405020304" pitchFamily="18" charset="0"/>
                          <a:cs typeface="Times New Roman" panose="02020603050405020304" pitchFamily="18" charset="0"/>
                        </a:rPr>
                        <a:t>(25.0)</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a:effectLst/>
                          <a:latin typeface="Times New Roman" panose="02020603050405020304" pitchFamily="18" charset="0"/>
                          <a:cs typeface="Times New Roman" panose="02020603050405020304" pitchFamily="18" charset="0"/>
                        </a:rPr>
                        <a:t>1000</a:t>
                      </a:r>
                      <a:endParaRPr lang="en-GB" sz="1400">
                        <a:effectLst/>
                        <a:latin typeface="Times New Roman" panose="02020603050405020304" pitchFamily="18" charset="0"/>
                        <a:cs typeface="Times New Roman" panose="02020603050405020304" pitchFamily="18" charset="0"/>
                      </a:endParaRPr>
                    </a:p>
                    <a:p>
                      <a:pPr algn="ctr">
                        <a:spcAft>
                          <a:spcPts val="0"/>
                        </a:spcAft>
                      </a:pPr>
                      <a:r>
                        <a:rPr lang="en-US" sz="1400">
                          <a:effectLst/>
                          <a:latin typeface="Times New Roman" panose="02020603050405020304" pitchFamily="18" charset="0"/>
                          <a:cs typeface="Times New Roman" panose="02020603050405020304" pitchFamily="18" charset="0"/>
                        </a:rPr>
                        <a:t>(25.0)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c>
                  <a:txBody>
                    <a:bodyPr/>
                    <a:lstStyle/>
                    <a:p>
                      <a:pPr algn="ctr">
                        <a:spcAft>
                          <a:spcPts val="0"/>
                        </a:spcAft>
                      </a:pPr>
                      <a:r>
                        <a:rPr lang="en-US" sz="1400" dirty="0">
                          <a:effectLst/>
                          <a:latin typeface="Times New Roman" panose="02020603050405020304" pitchFamily="18" charset="0"/>
                          <a:cs typeface="Times New Roman" panose="02020603050405020304" pitchFamily="18" charset="0"/>
                        </a:rPr>
                        <a:t>1250</a:t>
                      </a:r>
                      <a:endParaRPr lang="en-GB" sz="1400" dirty="0">
                        <a:effectLst/>
                        <a:latin typeface="Times New Roman" panose="02020603050405020304" pitchFamily="18" charset="0"/>
                        <a:cs typeface="Times New Roman" panose="02020603050405020304" pitchFamily="18" charset="0"/>
                      </a:endParaRPr>
                    </a:p>
                    <a:p>
                      <a:pPr algn="ctr">
                        <a:spcAft>
                          <a:spcPts val="0"/>
                        </a:spcAft>
                      </a:pPr>
                      <a:r>
                        <a:rPr lang="en-US" sz="1400" dirty="0">
                          <a:effectLst/>
                          <a:latin typeface="Times New Roman" panose="02020603050405020304" pitchFamily="18" charset="0"/>
                          <a:cs typeface="Times New Roman" panose="02020603050405020304" pitchFamily="18" charset="0"/>
                        </a:rPr>
                        <a:t>(25.0)</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5541" marR="45541" marT="0" marB="0"/>
                </a:tc>
              </a:tr>
            </a:tbl>
          </a:graphicData>
        </a:graphic>
      </p:graphicFrame>
    </p:spTree>
    <p:extLst>
      <p:ext uri="{BB962C8B-B14F-4D97-AF65-F5344CB8AC3E}">
        <p14:creationId xmlns:p14="http://schemas.microsoft.com/office/powerpoint/2010/main" val="2148027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4203" y="461495"/>
            <a:ext cx="8915400" cy="6274156"/>
          </a:xfrm>
        </p:spPr>
        <p:txBody>
          <a:bodyPr>
            <a:normAutofit/>
          </a:bodyPr>
          <a:lstStyle/>
          <a:p>
            <a:r>
              <a:rPr lang="en-US" sz="2400" dirty="0">
                <a:solidFill>
                  <a:schemeClr val="tx1"/>
                </a:solidFill>
                <a:latin typeface="Times New Roman" panose="02020603050405020304" pitchFamily="18" charset="0"/>
                <a:cs typeface="Times New Roman" panose="02020603050405020304" pitchFamily="18" charset="0"/>
              </a:rPr>
              <a:t>The table ( </a:t>
            </a:r>
            <a:r>
              <a:rPr lang="en-US" sz="2400" dirty="0" smtClean="0">
                <a:solidFill>
                  <a:schemeClr val="tx1"/>
                </a:solidFill>
                <a:latin typeface="Times New Roman" panose="02020603050405020304" pitchFamily="18" charset="0"/>
                <a:cs typeface="Times New Roman" panose="02020603050405020304" pitchFamily="18" charset="0"/>
              </a:rPr>
              <a:t>3 </a:t>
            </a:r>
            <a:r>
              <a:rPr lang="en-US" sz="2400" dirty="0">
                <a:solidFill>
                  <a:schemeClr val="tx1"/>
                </a:solidFill>
                <a:latin typeface="Times New Roman" panose="02020603050405020304" pitchFamily="18" charset="0"/>
                <a:cs typeface="Times New Roman" panose="02020603050405020304" pitchFamily="18" charset="0"/>
              </a:rPr>
              <a:t>) shows International Tourist Arrivals to Zambia during 2010 to 2014</a:t>
            </a:r>
            <a:r>
              <a:rPr lang="en-US" sz="2400" dirty="0" smtClean="0">
                <a:solidFill>
                  <a:schemeClr val="tx1"/>
                </a:solidFill>
                <a:latin typeface="Times New Roman" panose="02020603050405020304" pitchFamily="18" charset="0"/>
                <a:cs typeface="Times New Roman" panose="02020603050405020304" pitchFamily="18" charset="0"/>
              </a:rPr>
              <a:t>.</a:t>
            </a: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smtClean="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endParaRPr lang="en-US" sz="2400" dirty="0" smtClean="0">
              <a:solidFill>
                <a:schemeClr val="tx1"/>
              </a:solidFill>
              <a:latin typeface="Times New Roman" panose="02020603050405020304" pitchFamily="18" charset="0"/>
              <a:cs typeface="Times New Roman" panose="02020603050405020304" pitchFamily="18" charset="0"/>
            </a:endParaRPr>
          </a:p>
          <a:p>
            <a:endParaRPr lang="en-US" sz="2400" dirty="0">
              <a:solidFill>
                <a:schemeClr val="tx1"/>
              </a:solidFill>
              <a:latin typeface="Times New Roman" panose="02020603050405020304" pitchFamily="18" charset="0"/>
              <a:cs typeface="Times New Roman" panose="02020603050405020304" pitchFamily="18" charset="0"/>
            </a:endParaRPr>
          </a:p>
          <a:p>
            <a:pPr marL="0" indent="0">
              <a:buNone/>
            </a:pPr>
            <a:endParaRPr lang="en-GB" sz="2200"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GB" dirty="0" smtClean="0">
                <a:solidFill>
                  <a:schemeClr val="tx1"/>
                </a:solidFill>
                <a:latin typeface="Times New Roman" panose="02020603050405020304" pitchFamily="18" charset="0"/>
                <a:cs typeface="Times New Roman" panose="02020603050405020304" pitchFamily="18" charset="0"/>
              </a:rPr>
              <a:t>Source: Ministry </a:t>
            </a:r>
            <a:r>
              <a:rPr lang="en-GB" dirty="0">
                <a:solidFill>
                  <a:schemeClr val="tx1"/>
                </a:solidFill>
                <a:latin typeface="Times New Roman" panose="02020603050405020304" pitchFamily="18" charset="0"/>
                <a:cs typeface="Times New Roman" panose="02020603050405020304" pitchFamily="18" charset="0"/>
              </a:rPr>
              <a:t>of Tourism and Arts, Zambia, Tourism Statistical Digest, July, 2014</a:t>
            </a:r>
            <a:r>
              <a:rPr lang="en-GB"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en-GB" sz="2200" dirty="0" smtClean="0">
              <a:solidFill>
                <a:schemeClr val="tx1"/>
              </a:solidFill>
              <a:latin typeface="Times New Roman" panose="02020603050405020304" pitchFamily="18" charset="0"/>
              <a:cs typeface="Times New Roman" panose="02020603050405020304" pitchFamily="18" charset="0"/>
            </a:endParaRPr>
          </a:p>
          <a:p>
            <a:r>
              <a:rPr lang="en-GB" sz="2200" dirty="0" smtClean="0">
                <a:solidFill>
                  <a:schemeClr val="tx1"/>
                </a:solidFill>
                <a:latin typeface="Times New Roman" panose="02020603050405020304" pitchFamily="18" charset="0"/>
                <a:cs typeface="Times New Roman" panose="02020603050405020304" pitchFamily="18" charset="0"/>
              </a:rPr>
              <a:t>The majority of the visitors who came to Zambia used road as their mode of transport, representing 70.3 percent, followed by Air 27.7 percent, Rail 1.6 percent and Water 0.1 percent, respectively (Ministry of Tourism and Arts, 2014).</a:t>
            </a:r>
            <a:endParaRPr lang="en-GB" sz="2200" dirty="0">
              <a:solidFill>
                <a:schemeClr val="tx1"/>
              </a:solidFill>
              <a:latin typeface="Times New Roman" panose="02020603050405020304" pitchFamily="18" charset="0"/>
              <a:cs typeface="Times New Roman" panose="02020603050405020304" pitchFamily="18" charset="0"/>
            </a:endParaRPr>
          </a:p>
          <a:p>
            <a:pPr marL="0" indent="0">
              <a:buNone/>
            </a:pPr>
            <a:endParaRPr lang="en-GB"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sz="2400" dirty="0" smtClean="0">
              <a:solidFill>
                <a:schemeClr val="tx1"/>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263532688"/>
              </p:ext>
            </p:extLst>
          </p:nvPr>
        </p:nvGraphicFramePr>
        <p:xfrm>
          <a:off x="314203" y="1223494"/>
          <a:ext cx="8692684" cy="2678807"/>
        </p:xfrm>
        <a:graphic>
          <a:graphicData uri="http://schemas.openxmlformats.org/drawingml/2006/table">
            <a:tbl>
              <a:tblPr firstRow="1" firstCol="1" bandRow="1">
                <a:tableStyleId>{5C22544A-7EE6-4342-B048-85BDC9FD1C3A}</a:tableStyleId>
              </a:tblPr>
              <a:tblGrid>
                <a:gridCol w="1241147"/>
                <a:gridCol w="1241147"/>
                <a:gridCol w="1242078"/>
                <a:gridCol w="1242078"/>
                <a:gridCol w="1242078"/>
                <a:gridCol w="1242078"/>
                <a:gridCol w="1242078"/>
              </a:tblGrid>
              <a:tr h="669701">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Continent</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2010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2011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2012</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2013</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2014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Market Share in 2014 (%)</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34851">
                <a:tc>
                  <a:txBody>
                    <a:bodyPr/>
                    <a:lstStyle/>
                    <a:p>
                      <a:pPr>
                        <a:spcAft>
                          <a:spcPts val="0"/>
                        </a:spcAft>
                      </a:pPr>
                      <a:r>
                        <a:rPr lang="en-US" sz="1400">
                          <a:effectLst/>
                          <a:latin typeface="Times New Roman" panose="02020603050405020304" pitchFamily="18" charset="0"/>
                          <a:cs typeface="Times New Roman" panose="02020603050405020304" pitchFamily="18" charset="0"/>
                        </a:rPr>
                        <a:t>Africa </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583356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652276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654114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720465</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731507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77.2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34851">
                <a:tc>
                  <a:txBody>
                    <a:bodyPr/>
                    <a:lstStyle/>
                    <a:p>
                      <a:pPr>
                        <a:spcAft>
                          <a:spcPts val="0"/>
                        </a:spcAft>
                      </a:pPr>
                      <a:r>
                        <a:rPr lang="en-US" sz="1400">
                          <a:effectLst/>
                          <a:latin typeface="Times New Roman" panose="02020603050405020304" pitchFamily="18" charset="0"/>
                          <a:cs typeface="Times New Roman" panose="02020603050405020304" pitchFamily="18" charset="0"/>
                        </a:rPr>
                        <a:t>Europe</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111772</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113831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65826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78542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78074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34851">
                <a:tc>
                  <a:txBody>
                    <a:bodyPr/>
                    <a:lstStyle/>
                    <a:p>
                      <a:pPr>
                        <a:spcAft>
                          <a:spcPts val="0"/>
                        </a:spcAft>
                      </a:pPr>
                      <a:r>
                        <a:rPr lang="en-US" sz="1400">
                          <a:effectLst/>
                          <a:latin typeface="Times New Roman" panose="02020603050405020304" pitchFamily="18" charset="0"/>
                          <a:cs typeface="Times New Roman" panose="02020603050405020304" pitchFamily="18" charset="0"/>
                        </a:rPr>
                        <a:t>America</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34326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51668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31559</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41171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44647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34851">
                <a:tc>
                  <a:txBody>
                    <a:bodyPr/>
                    <a:lstStyle/>
                    <a:p>
                      <a:pPr>
                        <a:spcAft>
                          <a:spcPts val="0"/>
                        </a:spcAft>
                      </a:pPr>
                      <a:r>
                        <a:rPr lang="en-US" sz="1400">
                          <a:effectLst/>
                          <a:latin typeface="Times New Roman" panose="02020603050405020304" pitchFamily="18" charset="0"/>
                          <a:cs typeface="Times New Roman" panose="02020603050405020304" pitchFamily="18" charset="0"/>
                        </a:rPr>
                        <a:t>Australia</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10430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12599</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10814</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10136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11201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34851">
                <a:tc>
                  <a:txBody>
                    <a:bodyPr/>
                    <a:lstStyle/>
                    <a:p>
                      <a:pPr>
                        <a:spcAft>
                          <a:spcPts val="0"/>
                        </a:spcAft>
                      </a:pPr>
                      <a:r>
                        <a:rPr lang="en-US" sz="1400">
                          <a:effectLst/>
                          <a:latin typeface="Times New Roman" panose="02020603050405020304" pitchFamily="18" charset="0"/>
                          <a:cs typeface="Times New Roman" panose="02020603050405020304" pitchFamily="18" charset="0"/>
                        </a:rPr>
                        <a:t>Asia</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75256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89925</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96775</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64262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81540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34851">
                <a:tc>
                  <a:txBody>
                    <a:bodyPr/>
                    <a:lstStyle/>
                    <a:p>
                      <a:pPr>
                        <a:spcAft>
                          <a:spcPts val="0"/>
                        </a:spcAft>
                      </a:pPr>
                      <a:r>
                        <a:rPr lang="en-US" sz="1400">
                          <a:effectLst/>
                          <a:latin typeface="Times New Roman" panose="02020603050405020304" pitchFamily="18" charset="0"/>
                          <a:cs typeface="Times New Roman" panose="02020603050405020304" pitchFamily="18" charset="0"/>
                        </a:rPr>
                        <a:t>Total</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815140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920299</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859088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914576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946969</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100</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118455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2683" y="590711"/>
            <a:ext cx="8915400" cy="5179024"/>
          </a:xfrm>
        </p:spPr>
        <p:txBody>
          <a:bodyPr>
            <a:normAutofit fontScale="92500" lnSpcReduction="10000"/>
          </a:bodyPr>
          <a:lstStyle/>
          <a:p>
            <a:r>
              <a:rPr lang="en-US" sz="2200" dirty="0">
                <a:latin typeface="Times New Roman" panose="02020603050405020304" pitchFamily="18" charset="0"/>
                <a:cs typeface="Times New Roman" panose="02020603050405020304" pitchFamily="18" charset="0"/>
              </a:rPr>
              <a:t>The table ( </a:t>
            </a:r>
            <a:r>
              <a:rPr lang="en-US" sz="2200" dirty="0" smtClean="0">
                <a:latin typeface="Times New Roman" panose="02020603050405020304" pitchFamily="18" charset="0"/>
                <a:cs typeface="Times New Roman" panose="02020603050405020304" pitchFamily="18" charset="0"/>
              </a:rPr>
              <a:t>4 </a:t>
            </a:r>
            <a:r>
              <a:rPr lang="en-US" sz="2200" dirty="0">
                <a:latin typeface="Times New Roman" panose="02020603050405020304" pitchFamily="18" charset="0"/>
                <a:cs typeface="Times New Roman" panose="02020603050405020304" pitchFamily="18" charset="0"/>
              </a:rPr>
              <a:t>) shows the number of bed spaces </a:t>
            </a:r>
            <a:r>
              <a:rPr lang="en-US" sz="2200" dirty="0" smtClean="0">
                <a:latin typeface="Times New Roman" panose="02020603050405020304" pitchFamily="18" charset="0"/>
                <a:cs typeface="Times New Roman" panose="02020603050405020304" pitchFamily="18" charset="0"/>
              </a:rPr>
              <a:t>by </a:t>
            </a:r>
            <a:r>
              <a:rPr lang="en-US" sz="2200" dirty="0">
                <a:latin typeface="Times New Roman" panose="02020603050405020304" pitchFamily="18" charset="0"/>
                <a:cs typeface="Times New Roman" panose="02020603050405020304" pitchFamily="18" charset="0"/>
              </a:rPr>
              <a:t>province</a:t>
            </a:r>
            <a:r>
              <a:rPr lang="en-US" sz="2200" dirty="0" smtClean="0">
                <a:latin typeface="Times New Roman" panose="02020603050405020304" pitchFamily="18" charset="0"/>
                <a:cs typeface="Times New Roman" panose="02020603050405020304" pitchFamily="18" charset="0"/>
              </a:rPr>
              <a:t>.</a:t>
            </a: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smtClean="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smtClean="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smtClean="0">
              <a:solidFill>
                <a:schemeClr val="tx1"/>
              </a:solidFill>
              <a:latin typeface="Times New Roman" panose="02020603050405020304" pitchFamily="18" charset="0"/>
              <a:cs typeface="Times New Roman" panose="02020603050405020304" pitchFamily="18" charset="0"/>
            </a:endParaRPr>
          </a:p>
          <a:p>
            <a:endParaRPr lang="en-US" dirty="0">
              <a:solidFill>
                <a:schemeClr val="tx1"/>
              </a:solidFill>
              <a:latin typeface="Times New Roman" panose="02020603050405020304" pitchFamily="18" charset="0"/>
              <a:cs typeface="Times New Roman" panose="02020603050405020304" pitchFamily="18" charset="0"/>
            </a:endParaRPr>
          </a:p>
          <a:p>
            <a:endParaRPr lang="en-US"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GB"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endParaRPr lang="en-GB"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GB" dirty="0" smtClean="0">
                <a:solidFill>
                  <a:schemeClr val="tx1"/>
                </a:solidFill>
                <a:latin typeface="Times New Roman" panose="02020603050405020304" pitchFamily="18" charset="0"/>
                <a:cs typeface="Times New Roman" panose="02020603050405020304" pitchFamily="18" charset="0"/>
              </a:rPr>
              <a:t>Source</a:t>
            </a:r>
            <a:r>
              <a:rPr lang="en-GB" dirty="0">
                <a:solidFill>
                  <a:schemeClr val="tx1"/>
                </a:solidFill>
                <a:latin typeface="Times New Roman" panose="02020603050405020304" pitchFamily="18" charset="0"/>
                <a:cs typeface="Times New Roman" panose="02020603050405020304" pitchFamily="18" charset="0"/>
              </a:rPr>
              <a:t>: Ministry of Tourism and Arts , Tourism Statistical Digest, July, 2014.</a:t>
            </a:r>
          </a:p>
          <a:p>
            <a:pPr marL="0" indent="0">
              <a:buNone/>
            </a:pPr>
            <a:r>
              <a:rPr lang="en-GB" dirty="0">
                <a:solidFill>
                  <a:schemeClr val="tx1"/>
                </a:solidFill>
                <a:latin typeface="Times New Roman" panose="02020603050405020304" pitchFamily="18" charset="0"/>
                <a:cs typeface="Times New Roman" panose="02020603050405020304" pitchFamily="18" charset="0"/>
              </a:rPr>
              <a:t>Note: Figures in the parentheses are annual average room occupancy rates.</a:t>
            </a:r>
          </a:p>
          <a:p>
            <a:endParaRPr lang="en-US" dirty="0" smtClean="0">
              <a:solidFill>
                <a:schemeClr val="tx1"/>
              </a:solidFill>
              <a:latin typeface="Times New Roman" panose="02020603050405020304" pitchFamily="18" charset="0"/>
              <a:cs typeface="Times New Roman" panose="02020603050405020304" pitchFamily="18" charset="0"/>
            </a:endParaRPr>
          </a:p>
          <a:p>
            <a:endParaRPr lang="en-GB"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022171275"/>
              </p:ext>
            </p:extLst>
          </p:nvPr>
        </p:nvGraphicFramePr>
        <p:xfrm>
          <a:off x="412683" y="1016572"/>
          <a:ext cx="8512934" cy="2926080"/>
        </p:xfrm>
        <a:graphic>
          <a:graphicData uri="http://schemas.openxmlformats.org/drawingml/2006/table">
            <a:tbl>
              <a:tblPr firstRow="1" firstCol="1" bandRow="1">
                <a:tableStyleId>{5C22544A-7EE6-4342-B048-85BDC9FD1C3A}</a:tableStyleId>
              </a:tblPr>
              <a:tblGrid>
                <a:gridCol w="2837038"/>
                <a:gridCol w="2837948"/>
                <a:gridCol w="2837948"/>
              </a:tblGrid>
              <a:tr h="217295">
                <a:tc>
                  <a:txBody>
                    <a:bodyPr/>
                    <a:lstStyle/>
                    <a:p>
                      <a:pPr>
                        <a:spcAft>
                          <a:spcPts val="0"/>
                        </a:spcAft>
                      </a:pPr>
                      <a:r>
                        <a:rPr lang="en-US" sz="1600" dirty="0">
                          <a:effectLst/>
                          <a:latin typeface="Times New Roman" panose="02020603050405020304" pitchFamily="18" charset="0"/>
                          <a:cs typeface="Times New Roman" panose="02020603050405020304" pitchFamily="18" charset="0"/>
                        </a:rPr>
                        <a:t>Province</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dirty="0">
                          <a:effectLst/>
                          <a:latin typeface="Times New Roman" panose="02020603050405020304" pitchFamily="18" charset="0"/>
                          <a:cs typeface="Times New Roman" panose="02020603050405020304" pitchFamily="18" charset="0"/>
                        </a:rPr>
                        <a:t>Bed Spaces in  2013</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Bed Spaces in 2014</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17295">
                <a:tc>
                  <a:txBody>
                    <a:bodyPr/>
                    <a:lstStyle/>
                    <a:p>
                      <a:pPr>
                        <a:spcAft>
                          <a:spcPts val="0"/>
                        </a:spcAft>
                      </a:pPr>
                      <a:r>
                        <a:rPr lang="en-US" sz="1600" dirty="0">
                          <a:effectLst/>
                          <a:latin typeface="Times New Roman" panose="02020603050405020304" pitchFamily="18" charset="0"/>
                          <a:cs typeface="Times New Roman" panose="02020603050405020304" pitchFamily="18" charset="0"/>
                        </a:rPr>
                        <a:t>Central</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6730 (56.6)</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6791 (57.5)</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17295">
                <a:tc>
                  <a:txBody>
                    <a:bodyPr/>
                    <a:lstStyle/>
                    <a:p>
                      <a:pPr>
                        <a:spcAft>
                          <a:spcPts val="0"/>
                        </a:spcAft>
                      </a:pPr>
                      <a:r>
                        <a:rPr lang="en-US" sz="1600">
                          <a:effectLst/>
                          <a:latin typeface="Times New Roman" panose="02020603050405020304" pitchFamily="18" charset="0"/>
                          <a:cs typeface="Times New Roman" panose="02020603050405020304" pitchFamily="18" charset="0"/>
                        </a:rPr>
                        <a:t>Copperbelt</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4167 (60.5)</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4196 (63.5)</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17295">
                <a:tc>
                  <a:txBody>
                    <a:bodyPr/>
                    <a:lstStyle/>
                    <a:p>
                      <a:pPr>
                        <a:spcAft>
                          <a:spcPts val="0"/>
                        </a:spcAft>
                      </a:pPr>
                      <a:r>
                        <a:rPr lang="en-US" sz="1600">
                          <a:effectLst/>
                          <a:latin typeface="Times New Roman" panose="02020603050405020304" pitchFamily="18" charset="0"/>
                          <a:cs typeface="Times New Roman" panose="02020603050405020304" pitchFamily="18" charset="0"/>
                        </a:rPr>
                        <a:t>Eastern</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dirty="0">
                          <a:effectLst/>
                          <a:latin typeface="Times New Roman" panose="02020603050405020304" pitchFamily="18" charset="0"/>
                          <a:cs typeface="Times New Roman" panose="02020603050405020304" pitchFamily="18" charset="0"/>
                        </a:rPr>
                        <a:t>8612 (60.8)</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8724 (64.2)</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17295">
                <a:tc>
                  <a:txBody>
                    <a:bodyPr/>
                    <a:lstStyle/>
                    <a:p>
                      <a:pPr>
                        <a:spcAft>
                          <a:spcPts val="0"/>
                        </a:spcAft>
                      </a:pPr>
                      <a:r>
                        <a:rPr lang="en-US" sz="1600">
                          <a:effectLst/>
                          <a:latin typeface="Times New Roman" panose="02020603050405020304" pitchFamily="18" charset="0"/>
                          <a:cs typeface="Times New Roman" panose="02020603050405020304" pitchFamily="18" charset="0"/>
                        </a:rPr>
                        <a:t>Luapula</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dirty="0">
                          <a:effectLst/>
                          <a:latin typeface="Times New Roman" panose="02020603050405020304" pitchFamily="18" charset="0"/>
                          <a:cs typeface="Times New Roman" panose="02020603050405020304" pitchFamily="18" charset="0"/>
                        </a:rPr>
                        <a:t>1052 (55.8)</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1059 (57.8)</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17295">
                <a:tc>
                  <a:txBody>
                    <a:bodyPr/>
                    <a:lstStyle/>
                    <a:p>
                      <a:pPr>
                        <a:spcAft>
                          <a:spcPts val="0"/>
                        </a:spcAft>
                      </a:pPr>
                      <a:r>
                        <a:rPr lang="en-US" sz="1600" dirty="0">
                          <a:effectLst/>
                          <a:latin typeface="Times New Roman" panose="02020603050405020304" pitchFamily="18" charset="0"/>
                          <a:cs typeface="Times New Roman" panose="02020603050405020304" pitchFamily="18" charset="0"/>
                        </a:rPr>
                        <a:t>Lusaka</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28642 (62.3)</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28957 (63.5)</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17295">
                <a:tc>
                  <a:txBody>
                    <a:bodyPr/>
                    <a:lstStyle/>
                    <a:p>
                      <a:pPr>
                        <a:spcAft>
                          <a:spcPts val="0"/>
                        </a:spcAft>
                      </a:pPr>
                      <a:r>
                        <a:rPr lang="en-US" sz="1600">
                          <a:effectLst/>
                          <a:latin typeface="Times New Roman" panose="02020603050405020304" pitchFamily="18" charset="0"/>
                          <a:cs typeface="Times New Roman" panose="02020603050405020304" pitchFamily="18" charset="0"/>
                        </a:rPr>
                        <a:t>Muchinga</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1374 (62.3)</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1390 (66.2)</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17295">
                <a:tc>
                  <a:txBody>
                    <a:bodyPr/>
                    <a:lstStyle/>
                    <a:p>
                      <a:pPr>
                        <a:spcAft>
                          <a:spcPts val="0"/>
                        </a:spcAft>
                      </a:pPr>
                      <a:r>
                        <a:rPr lang="en-US" sz="1600" dirty="0">
                          <a:effectLst/>
                          <a:latin typeface="Times New Roman" panose="02020603050405020304" pitchFamily="18" charset="0"/>
                          <a:cs typeface="Times New Roman" panose="02020603050405020304" pitchFamily="18" charset="0"/>
                        </a:rPr>
                        <a:t>North Western</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1130 (60.9)</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1154 (63.3)</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17295">
                <a:tc>
                  <a:txBody>
                    <a:bodyPr/>
                    <a:lstStyle/>
                    <a:p>
                      <a:pPr>
                        <a:spcAft>
                          <a:spcPts val="0"/>
                        </a:spcAft>
                      </a:pPr>
                      <a:r>
                        <a:rPr lang="en-US" sz="1600">
                          <a:effectLst/>
                          <a:latin typeface="Times New Roman" panose="02020603050405020304" pitchFamily="18" charset="0"/>
                          <a:cs typeface="Times New Roman" panose="02020603050405020304" pitchFamily="18" charset="0"/>
                        </a:rPr>
                        <a:t>Northern</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1696 (63.1)</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1713 (62.1)</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17295">
                <a:tc>
                  <a:txBody>
                    <a:bodyPr/>
                    <a:lstStyle/>
                    <a:p>
                      <a:pPr>
                        <a:spcAft>
                          <a:spcPts val="0"/>
                        </a:spcAft>
                      </a:pPr>
                      <a:r>
                        <a:rPr lang="en-US" sz="1600">
                          <a:effectLst/>
                          <a:latin typeface="Times New Roman" panose="02020603050405020304" pitchFamily="18" charset="0"/>
                          <a:cs typeface="Times New Roman" panose="02020603050405020304" pitchFamily="18" charset="0"/>
                        </a:rPr>
                        <a:t>Western</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1253 (54.3)</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1263 (56.4)</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17295">
                <a:tc>
                  <a:txBody>
                    <a:bodyPr/>
                    <a:lstStyle/>
                    <a:p>
                      <a:pPr>
                        <a:spcAft>
                          <a:spcPts val="0"/>
                        </a:spcAft>
                      </a:pPr>
                      <a:r>
                        <a:rPr lang="en-US" sz="1600">
                          <a:effectLst/>
                          <a:latin typeface="Times New Roman" panose="02020603050405020304" pitchFamily="18" charset="0"/>
                          <a:cs typeface="Times New Roman" panose="02020603050405020304" pitchFamily="18" charset="0"/>
                        </a:rPr>
                        <a:t>Southern</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19335 (63.9)</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19606 (64.8)</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17295">
                <a:tc>
                  <a:txBody>
                    <a:bodyPr/>
                    <a:lstStyle/>
                    <a:p>
                      <a:pPr>
                        <a:spcAft>
                          <a:spcPts val="0"/>
                        </a:spcAft>
                      </a:pPr>
                      <a:r>
                        <a:rPr lang="en-US" sz="1600" dirty="0">
                          <a:effectLst/>
                          <a:latin typeface="Times New Roman" panose="02020603050405020304" pitchFamily="18" charset="0"/>
                          <a:cs typeface="Times New Roman" panose="02020603050405020304" pitchFamily="18" charset="0"/>
                        </a:rPr>
                        <a:t>Total</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a:effectLst/>
                          <a:latin typeface="Times New Roman" panose="02020603050405020304" pitchFamily="18" charset="0"/>
                          <a:cs typeface="Times New Roman" panose="02020603050405020304" pitchFamily="18" charset="0"/>
                        </a:rPr>
                        <a:t>73991 (60.1)</a:t>
                      </a:r>
                      <a:endParaRPr lang="en-GB"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600" dirty="0">
                          <a:effectLst/>
                          <a:latin typeface="Times New Roman" panose="02020603050405020304" pitchFamily="18" charset="0"/>
                          <a:cs typeface="Times New Roman" panose="02020603050405020304" pitchFamily="18" charset="0"/>
                        </a:rPr>
                        <a:t>74853 (61.9)</a:t>
                      </a:r>
                      <a:endParaRPr lang="en-GB"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263098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605" y="613892"/>
            <a:ext cx="8915400" cy="6038046"/>
          </a:xfrm>
        </p:spPr>
        <p:txBody>
          <a:bodyPr>
            <a:normAutofit fontScale="92500" lnSpcReduction="10000"/>
          </a:bodyPr>
          <a:lstStyle/>
          <a:p>
            <a:r>
              <a:rPr lang="en-GB" dirty="0">
                <a:latin typeface="Times New Roman" panose="02020603050405020304" pitchFamily="18" charset="0"/>
                <a:cs typeface="Times New Roman" panose="02020603050405020304" pitchFamily="18" charset="0"/>
              </a:rPr>
              <a:t> The table ( </a:t>
            </a:r>
            <a:r>
              <a:rPr lang="en-GB" dirty="0" smtClean="0">
                <a:latin typeface="Times New Roman" panose="02020603050405020304" pitchFamily="18" charset="0"/>
                <a:cs typeface="Times New Roman" panose="02020603050405020304" pitchFamily="18" charset="0"/>
              </a:rPr>
              <a:t>5 </a:t>
            </a:r>
            <a:r>
              <a:rPr lang="en-GB" dirty="0">
                <a:latin typeface="Times New Roman" panose="02020603050405020304" pitchFamily="18" charset="0"/>
                <a:cs typeface="Times New Roman" panose="02020603050405020304" pitchFamily="18" charset="0"/>
              </a:rPr>
              <a:t>) shows the number of persons employed in the tourism sector by province</a:t>
            </a:r>
            <a:r>
              <a:rPr lang="en-GB" dirty="0" smtClean="0">
                <a:latin typeface="Times New Roman" panose="02020603050405020304" pitchFamily="18" charset="0"/>
                <a:cs typeface="Times New Roman" panose="02020603050405020304" pitchFamily="18" charset="0"/>
              </a:rPr>
              <a:t>.</a:t>
            </a:r>
          </a:p>
          <a:p>
            <a:pPr marL="0" indent="0">
              <a:buNone/>
            </a:pPr>
            <a:endParaRPr lang="en-GB" dirty="0" smtClean="0">
              <a:latin typeface="Times New Roman" panose="02020603050405020304" pitchFamily="18" charset="0"/>
              <a:cs typeface="Times New Roman" panose="02020603050405020304" pitchFamily="18" charset="0"/>
            </a:endParaRPr>
          </a:p>
          <a:p>
            <a:pPr marL="0" indent="0">
              <a:buNone/>
            </a:pPr>
            <a:endParaRPr lang="en-GB"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endParaRPr lang="en-GB" dirty="0" smtClean="0">
              <a:latin typeface="Times New Roman" panose="02020603050405020304" pitchFamily="18" charset="0"/>
              <a:cs typeface="Times New Roman" panose="02020603050405020304" pitchFamily="18" charset="0"/>
            </a:endParaRPr>
          </a:p>
          <a:p>
            <a:pPr marL="0" indent="0">
              <a:buNone/>
            </a:pPr>
            <a:endParaRPr lang="en-GB" dirty="0" smtClean="0">
              <a:latin typeface="Times New Roman" panose="02020603050405020304" pitchFamily="18" charset="0"/>
              <a:cs typeface="Times New Roman" panose="02020603050405020304" pitchFamily="18" charset="0"/>
            </a:endParaRPr>
          </a:p>
          <a:p>
            <a:pPr marL="0" indent="0">
              <a:buNone/>
            </a:pPr>
            <a:endParaRPr lang="en-GB" dirty="0">
              <a:latin typeface="Times New Roman" panose="02020603050405020304" pitchFamily="18" charset="0"/>
              <a:cs typeface="Times New Roman" panose="02020603050405020304" pitchFamily="18" charset="0"/>
            </a:endParaRPr>
          </a:p>
          <a:p>
            <a:pPr marL="0" indent="0">
              <a:buNone/>
            </a:pPr>
            <a:r>
              <a:rPr lang="en-GB" dirty="0" smtClean="0">
                <a:latin typeface="Times New Roman" panose="02020603050405020304" pitchFamily="18" charset="0"/>
                <a:cs typeface="Times New Roman" panose="02020603050405020304" pitchFamily="18" charset="0"/>
              </a:rPr>
              <a:t>	</a:t>
            </a:r>
          </a:p>
          <a:p>
            <a:pPr marL="0" indent="0">
              <a:buNone/>
            </a:pPr>
            <a:r>
              <a:rPr lang="en-GB" dirty="0" smtClean="0">
                <a:solidFill>
                  <a:schemeClr val="tx1"/>
                </a:solidFill>
                <a:latin typeface="Times New Roman" panose="02020603050405020304" pitchFamily="18" charset="0"/>
                <a:cs typeface="Times New Roman" panose="02020603050405020304" pitchFamily="18" charset="0"/>
              </a:rPr>
              <a:t>Source</a:t>
            </a:r>
            <a:r>
              <a:rPr lang="en-GB" dirty="0">
                <a:solidFill>
                  <a:schemeClr val="tx1"/>
                </a:solidFill>
                <a:latin typeface="Times New Roman" panose="02020603050405020304" pitchFamily="18" charset="0"/>
                <a:cs typeface="Times New Roman" panose="02020603050405020304" pitchFamily="18" charset="0"/>
              </a:rPr>
              <a:t>: Ministry of Tourism and Arts, Zambia, Tourism Statistical Digest, July, 2014.</a:t>
            </a:r>
          </a:p>
          <a:p>
            <a:pPr marL="0" indent="0">
              <a:buNone/>
            </a:pPr>
            <a:r>
              <a:rPr lang="en-GB" dirty="0" smtClean="0">
                <a:solidFill>
                  <a:schemeClr val="tx1"/>
                </a:solidFill>
                <a:latin typeface="Times New Roman" panose="02020603050405020304" pitchFamily="18" charset="0"/>
                <a:cs typeface="Times New Roman" panose="02020603050405020304" pitchFamily="18" charset="0"/>
              </a:rPr>
              <a:t>Note</a:t>
            </a:r>
            <a:r>
              <a:rPr lang="en-GB" dirty="0">
                <a:solidFill>
                  <a:schemeClr val="tx1"/>
                </a:solidFill>
                <a:latin typeface="Times New Roman" panose="02020603050405020304" pitchFamily="18" charset="0"/>
                <a:cs typeface="Times New Roman" panose="02020603050405020304" pitchFamily="18" charset="0"/>
              </a:rPr>
              <a:t>: Figures in the parentheses are percentages</a:t>
            </a:r>
            <a:r>
              <a:rPr lang="en-GB" dirty="0" smtClean="0">
                <a:solidFill>
                  <a:schemeClr val="tx1"/>
                </a:solidFill>
                <a:latin typeface="Times New Roman" panose="02020603050405020304" pitchFamily="18" charset="0"/>
                <a:cs typeface="Times New Roman" panose="02020603050405020304" pitchFamily="18" charset="0"/>
              </a:rPr>
              <a:t>.</a:t>
            </a:r>
          </a:p>
          <a:p>
            <a:pPr marL="0" indent="0">
              <a:buNone/>
            </a:pPr>
            <a:endParaRPr lang="en-GB" dirty="0">
              <a:solidFill>
                <a:schemeClr val="tx1"/>
              </a:solidFill>
              <a:latin typeface="Times New Roman" panose="02020603050405020304" pitchFamily="18" charset="0"/>
              <a:cs typeface="Times New Roman" panose="02020603050405020304" pitchFamily="18" charset="0"/>
            </a:endParaRPr>
          </a:p>
          <a:p>
            <a:r>
              <a:rPr lang="en-GB" dirty="0" smtClean="0">
                <a:solidFill>
                  <a:schemeClr val="tx1"/>
                </a:solidFill>
                <a:latin typeface="Times New Roman" panose="02020603050405020304" pitchFamily="18" charset="0"/>
                <a:cs typeface="Times New Roman" panose="02020603050405020304" pitchFamily="18" charset="0"/>
              </a:rPr>
              <a:t>The number of employed in the tourism sector in Lusaka and the Southern Provinces is the highest due to several lodges and hotels. Southern province has a number of tourist attractions such as wild life and nature based sites. The percentage of female employees is higher that the male employees.</a:t>
            </a:r>
            <a:endParaRPr lang="en-GB" dirty="0">
              <a:solidFill>
                <a:schemeClr val="tx1"/>
              </a:solidFill>
              <a:latin typeface="Times New Roman" panose="02020603050405020304" pitchFamily="18" charset="0"/>
              <a:cs typeface="Times New Roman" panose="02020603050405020304" pitchFamily="18" charset="0"/>
            </a:endParaRPr>
          </a:p>
          <a:p>
            <a:pPr marL="0" indent="0">
              <a:buNone/>
            </a:pPr>
            <a:endParaRPr lang="en-GB"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28305123"/>
              </p:ext>
            </p:extLst>
          </p:nvPr>
        </p:nvGraphicFramePr>
        <p:xfrm>
          <a:off x="748584" y="1105866"/>
          <a:ext cx="8461421" cy="2987040"/>
        </p:xfrm>
        <a:graphic>
          <a:graphicData uri="http://schemas.openxmlformats.org/drawingml/2006/table">
            <a:tbl>
              <a:tblPr firstRow="1" firstCol="1" bandRow="1">
                <a:tableStyleId>{5C22544A-7EE6-4342-B048-85BDC9FD1C3A}</a:tableStyleId>
              </a:tblPr>
              <a:tblGrid>
                <a:gridCol w="1208128"/>
                <a:gridCol w="1208128"/>
                <a:gridCol w="1209033"/>
                <a:gridCol w="1209033"/>
                <a:gridCol w="1209033"/>
                <a:gridCol w="1209033"/>
                <a:gridCol w="1209033"/>
              </a:tblGrid>
              <a:tr h="0">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Province</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Male 2013</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Female 2013</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Total 2013</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Male 2014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Female 2014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Total 2014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spcAft>
                          <a:spcPts val="0"/>
                        </a:spcAft>
                      </a:pPr>
                      <a:r>
                        <a:rPr lang="en-US" sz="1400">
                          <a:effectLst/>
                          <a:latin typeface="Times New Roman" panose="02020603050405020304" pitchFamily="18" charset="0"/>
                          <a:cs typeface="Times New Roman" panose="02020603050405020304" pitchFamily="18" charset="0"/>
                        </a:rPr>
                        <a:t>Central</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1725</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1823</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3548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1741</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840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2581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spcAft>
                          <a:spcPts val="0"/>
                        </a:spcAft>
                      </a:pPr>
                      <a:r>
                        <a:rPr lang="en-US" sz="1400">
                          <a:effectLst/>
                          <a:latin typeface="Times New Roman" panose="02020603050405020304" pitchFamily="18" charset="0"/>
                          <a:cs typeface="Times New Roman" panose="02020603050405020304" pitchFamily="18" charset="0"/>
                        </a:rPr>
                        <a:t>Eastern</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2889</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3472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6361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2927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3517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6444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spcAft>
                          <a:spcPts val="0"/>
                        </a:spcAft>
                      </a:pPr>
                      <a:r>
                        <a:rPr lang="en-US" sz="1400">
                          <a:effectLst/>
                          <a:latin typeface="Times New Roman" panose="02020603050405020304" pitchFamily="18" charset="0"/>
                          <a:cs typeface="Times New Roman" panose="02020603050405020304" pitchFamily="18" charset="0"/>
                        </a:rPr>
                        <a:t>Lusaka</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8736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9679</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18415</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8832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9785</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18617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spcAft>
                          <a:spcPts val="0"/>
                        </a:spcAft>
                      </a:pPr>
                      <a:r>
                        <a:rPr lang="en-US" sz="1400">
                          <a:effectLst/>
                          <a:latin typeface="Times New Roman" panose="02020603050405020304" pitchFamily="18" charset="0"/>
                          <a:cs typeface="Times New Roman" panose="02020603050405020304" pitchFamily="18" charset="0"/>
                        </a:rPr>
                        <a:t>Southern</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9162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13318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22480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9290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13504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22748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spcAft>
                          <a:spcPts val="0"/>
                        </a:spcAft>
                      </a:pPr>
                      <a:r>
                        <a:rPr lang="en-US" sz="1400">
                          <a:effectLst/>
                          <a:latin typeface="Times New Roman" panose="02020603050405020304" pitchFamily="18" charset="0"/>
                          <a:cs typeface="Times New Roman" panose="02020603050405020304" pitchFamily="18" charset="0"/>
                        </a:rPr>
                        <a:t>Western</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359</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581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940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362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586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948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spcAft>
                          <a:spcPts val="0"/>
                        </a:spcAft>
                      </a:pPr>
                      <a:r>
                        <a:rPr lang="en-US" sz="1400">
                          <a:effectLst/>
                          <a:latin typeface="Times New Roman" panose="02020603050405020304" pitchFamily="18" charset="0"/>
                          <a:cs typeface="Times New Roman" panose="02020603050405020304" pitchFamily="18" charset="0"/>
                        </a:rPr>
                        <a:t>Copperbelt</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861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982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1843</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867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989</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1856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spcAft>
                          <a:spcPts val="0"/>
                        </a:spcAft>
                      </a:pPr>
                      <a:r>
                        <a:rPr lang="en-US" sz="1400">
                          <a:effectLst/>
                          <a:latin typeface="Times New Roman" panose="02020603050405020304" pitchFamily="18" charset="0"/>
                          <a:cs typeface="Times New Roman" panose="02020603050405020304" pitchFamily="18" charset="0"/>
                        </a:rPr>
                        <a:t>North Western</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492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642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1134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502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656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1158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spcAft>
                          <a:spcPts val="0"/>
                        </a:spcAft>
                      </a:pPr>
                      <a:r>
                        <a:rPr lang="en-US" sz="1400">
                          <a:effectLst/>
                          <a:latin typeface="Times New Roman" panose="02020603050405020304" pitchFamily="18" charset="0"/>
                          <a:cs typeface="Times New Roman" panose="02020603050405020304" pitchFamily="18" charset="0"/>
                        </a:rPr>
                        <a:t>Luapula</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364</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577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941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377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581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958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spcAft>
                          <a:spcPts val="0"/>
                        </a:spcAft>
                      </a:pPr>
                      <a:r>
                        <a:rPr lang="en-US" sz="1400">
                          <a:effectLst/>
                          <a:latin typeface="Times New Roman" panose="02020603050405020304" pitchFamily="18" charset="0"/>
                          <a:cs typeface="Times New Roman" panose="02020603050405020304" pitchFamily="18" charset="0"/>
                        </a:rPr>
                        <a:t>Northern</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404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424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828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408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428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836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spcAft>
                          <a:spcPts val="0"/>
                        </a:spcAft>
                      </a:pPr>
                      <a:r>
                        <a:rPr lang="en-US" sz="1400">
                          <a:effectLst/>
                          <a:latin typeface="Times New Roman" panose="02020603050405020304" pitchFamily="18" charset="0"/>
                          <a:cs typeface="Times New Roman" panose="02020603050405020304" pitchFamily="18" charset="0"/>
                        </a:rPr>
                        <a:t>Muchinga</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393</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454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847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398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459</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857</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0">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Total</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19,650</a:t>
                      </a:r>
                      <a:endParaRPr lang="en-GB" sz="1400">
                        <a:effectLst/>
                        <a:latin typeface="Times New Roman" panose="02020603050405020304" pitchFamily="18" charset="0"/>
                        <a:cs typeface="Times New Roman" panose="02020603050405020304" pitchFamily="18" charset="0"/>
                      </a:endParaRPr>
                    </a:p>
                    <a:p>
                      <a:pPr>
                        <a:spcAft>
                          <a:spcPts val="0"/>
                        </a:spcAft>
                      </a:pPr>
                      <a:r>
                        <a:rPr lang="en-US" sz="1400">
                          <a:effectLst/>
                          <a:latin typeface="Times New Roman" panose="02020603050405020304" pitchFamily="18" charset="0"/>
                          <a:cs typeface="Times New Roman" panose="02020603050405020304" pitchFamily="18" charset="0"/>
                        </a:rPr>
                        <a:t>(44.36)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24,642</a:t>
                      </a:r>
                      <a:endParaRPr lang="en-GB" sz="1400">
                        <a:effectLst/>
                        <a:latin typeface="Times New Roman" panose="02020603050405020304" pitchFamily="18" charset="0"/>
                        <a:cs typeface="Times New Roman" panose="02020603050405020304" pitchFamily="18" charset="0"/>
                      </a:endParaRPr>
                    </a:p>
                    <a:p>
                      <a:pPr>
                        <a:spcAft>
                          <a:spcPts val="0"/>
                        </a:spcAft>
                      </a:pPr>
                      <a:r>
                        <a:rPr lang="en-US" sz="1400">
                          <a:effectLst/>
                          <a:latin typeface="Times New Roman" panose="02020603050405020304" pitchFamily="18" charset="0"/>
                          <a:cs typeface="Times New Roman" panose="02020603050405020304" pitchFamily="18" charset="0"/>
                        </a:rPr>
                        <a:t>(55.64)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44,292</a:t>
                      </a:r>
                      <a:endParaRPr lang="en-GB" sz="1400">
                        <a:effectLst/>
                        <a:latin typeface="Times New Roman" panose="02020603050405020304" pitchFamily="18" charset="0"/>
                        <a:cs typeface="Times New Roman" panose="02020603050405020304" pitchFamily="18" charset="0"/>
                      </a:endParaRPr>
                    </a:p>
                    <a:p>
                      <a:pPr>
                        <a:spcAft>
                          <a:spcPts val="0"/>
                        </a:spcAft>
                      </a:pPr>
                      <a:r>
                        <a:rPr lang="en-US" sz="1400">
                          <a:effectLst/>
                          <a:latin typeface="Times New Roman" panose="02020603050405020304" pitchFamily="18" charset="0"/>
                          <a:cs typeface="Times New Roman" panose="02020603050405020304" pitchFamily="18" charset="0"/>
                        </a:rPr>
                        <a:t>(100)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25,704</a:t>
                      </a:r>
                      <a:endParaRPr lang="en-GB" sz="1400">
                        <a:effectLst/>
                        <a:latin typeface="Times New Roman" panose="02020603050405020304" pitchFamily="18" charset="0"/>
                        <a:cs typeface="Times New Roman" panose="02020603050405020304" pitchFamily="18" charset="0"/>
                      </a:endParaRPr>
                    </a:p>
                    <a:p>
                      <a:pPr>
                        <a:spcAft>
                          <a:spcPts val="0"/>
                        </a:spcAft>
                      </a:pPr>
                      <a:r>
                        <a:rPr lang="en-US" sz="1400">
                          <a:effectLst/>
                          <a:latin typeface="Times New Roman" panose="02020603050405020304" pitchFamily="18" charset="0"/>
                          <a:cs typeface="Times New Roman" panose="02020603050405020304" pitchFamily="18" charset="0"/>
                        </a:rPr>
                        <a:t>(45.01)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31,345</a:t>
                      </a:r>
                      <a:endParaRPr lang="en-GB" sz="1400">
                        <a:effectLst/>
                        <a:latin typeface="Times New Roman" panose="02020603050405020304" pitchFamily="18" charset="0"/>
                        <a:cs typeface="Times New Roman" panose="02020603050405020304" pitchFamily="18" charset="0"/>
                      </a:endParaRPr>
                    </a:p>
                    <a:p>
                      <a:pPr>
                        <a:spcAft>
                          <a:spcPts val="0"/>
                        </a:spcAft>
                      </a:pPr>
                      <a:r>
                        <a:rPr lang="en-US" sz="1400">
                          <a:effectLst/>
                          <a:latin typeface="Times New Roman" panose="02020603050405020304" pitchFamily="18" charset="0"/>
                          <a:cs typeface="Times New Roman" panose="02020603050405020304" pitchFamily="18" charset="0"/>
                        </a:rPr>
                        <a:t>(54.99)</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57,003</a:t>
                      </a:r>
                      <a:endParaRPr lang="en-GB" sz="1400" dirty="0">
                        <a:effectLst/>
                        <a:latin typeface="Times New Roman" panose="02020603050405020304" pitchFamily="18" charset="0"/>
                        <a:cs typeface="Times New Roman" panose="02020603050405020304" pitchFamily="18" charset="0"/>
                      </a:endParaRPr>
                    </a:p>
                    <a:p>
                      <a:pPr>
                        <a:spcAft>
                          <a:spcPts val="0"/>
                        </a:spcAft>
                      </a:pPr>
                      <a:r>
                        <a:rPr lang="en-US" sz="1400" dirty="0">
                          <a:effectLst/>
                          <a:latin typeface="Times New Roman" panose="02020603050405020304" pitchFamily="18" charset="0"/>
                          <a:cs typeface="Times New Roman" panose="02020603050405020304" pitchFamily="18" charset="0"/>
                        </a:rPr>
                        <a:t>(100)</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798333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5713" y="553792"/>
            <a:ext cx="8915400" cy="6078827"/>
          </a:xfrm>
        </p:spPr>
        <p:txBody>
          <a:bodyPr>
            <a:normAutofit/>
          </a:bodyPr>
          <a:lstStyle/>
          <a:p>
            <a:pPr algn="just"/>
            <a:r>
              <a:rPr lang="en-GB" dirty="0">
                <a:solidFill>
                  <a:schemeClr val="tx1"/>
                </a:solidFill>
                <a:latin typeface="Times New Roman" panose="02020603050405020304" pitchFamily="18" charset="0"/>
                <a:cs typeface="Times New Roman" panose="02020603050405020304" pitchFamily="18" charset="0"/>
              </a:rPr>
              <a:t>The table ( </a:t>
            </a:r>
            <a:r>
              <a:rPr lang="en-GB" dirty="0" smtClean="0">
                <a:solidFill>
                  <a:schemeClr val="tx1"/>
                </a:solidFill>
                <a:latin typeface="Times New Roman" panose="02020603050405020304" pitchFamily="18" charset="0"/>
                <a:cs typeface="Times New Roman" panose="02020603050405020304" pitchFamily="18" charset="0"/>
              </a:rPr>
              <a:t>6 </a:t>
            </a:r>
            <a:r>
              <a:rPr lang="en-GB" dirty="0">
                <a:solidFill>
                  <a:schemeClr val="tx1"/>
                </a:solidFill>
                <a:latin typeface="Times New Roman" panose="02020603050405020304" pitchFamily="18" charset="0"/>
                <a:cs typeface="Times New Roman" panose="02020603050405020304" pitchFamily="18" charset="0"/>
              </a:rPr>
              <a:t>) shows Annual Direct Earnings (ZMW) by province during 2013 and 2014</a:t>
            </a:r>
            <a:r>
              <a:rPr lang="en-GB" dirty="0" smtClean="0">
                <a:solidFill>
                  <a:schemeClr val="tx1"/>
                </a:solidFill>
                <a:latin typeface="Times New Roman" panose="02020603050405020304" pitchFamily="18" charset="0"/>
                <a:cs typeface="Times New Roman" panose="02020603050405020304" pitchFamily="18" charset="0"/>
              </a:rPr>
              <a:t>.</a:t>
            </a:r>
          </a:p>
          <a:p>
            <a:pPr algn="just"/>
            <a:endParaRPr lang="en-GB" dirty="0">
              <a:solidFill>
                <a:schemeClr val="tx1"/>
              </a:solidFill>
              <a:latin typeface="Times New Roman" panose="02020603050405020304" pitchFamily="18" charset="0"/>
              <a:cs typeface="Times New Roman" panose="02020603050405020304" pitchFamily="18" charset="0"/>
            </a:endParaRPr>
          </a:p>
          <a:p>
            <a:pPr algn="just"/>
            <a:endParaRPr lang="en-GB" dirty="0" smtClean="0">
              <a:solidFill>
                <a:schemeClr val="tx1"/>
              </a:solidFill>
              <a:latin typeface="Times New Roman" panose="02020603050405020304" pitchFamily="18" charset="0"/>
              <a:cs typeface="Times New Roman" panose="02020603050405020304" pitchFamily="18" charset="0"/>
            </a:endParaRPr>
          </a:p>
          <a:p>
            <a:pPr algn="just"/>
            <a:endParaRPr lang="en-GB" dirty="0">
              <a:solidFill>
                <a:schemeClr val="tx1"/>
              </a:solidFill>
              <a:latin typeface="Times New Roman" panose="02020603050405020304" pitchFamily="18" charset="0"/>
              <a:cs typeface="Times New Roman" panose="02020603050405020304" pitchFamily="18" charset="0"/>
            </a:endParaRPr>
          </a:p>
          <a:p>
            <a:pPr algn="just"/>
            <a:endParaRPr lang="en-GB" dirty="0" smtClean="0">
              <a:solidFill>
                <a:schemeClr val="tx1"/>
              </a:solidFill>
              <a:latin typeface="Times New Roman" panose="02020603050405020304" pitchFamily="18" charset="0"/>
              <a:cs typeface="Times New Roman" panose="02020603050405020304" pitchFamily="18" charset="0"/>
            </a:endParaRPr>
          </a:p>
          <a:p>
            <a:pPr algn="just"/>
            <a:endParaRPr lang="en-GB" dirty="0">
              <a:solidFill>
                <a:schemeClr val="tx1"/>
              </a:solidFill>
              <a:latin typeface="Times New Roman" panose="02020603050405020304" pitchFamily="18" charset="0"/>
              <a:cs typeface="Times New Roman" panose="02020603050405020304" pitchFamily="18" charset="0"/>
            </a:endParaRPr>
          </a:p>
          <a:p>
            <a:pPr algn="just"/>
            <a:endParaRPr lang="en-GB" dirty="0" smtClean="0">
              <a:solidFill>
                <a:schemeClr val="tx1"/>
              </a:solidFill>
              <a:latin typeface="Times New Roman" panose="02020603050405020304" pitchFamily="18" charset="0"/>
              <a:cs typeface="Times New Roman" panose="02020603050405020304" pitchFamily="18" charset="0"/>
            </a:endParaRPr>
          </a:p>
          <a:p>
            <a:pPr algn="just"/>
            <a:endParaRPr lang="en-GB" dirty="0">
              <a:solidFill>
                <a:schemeClr val="tx1"/>
              </a:solidFill>
              <a:latin typeface="Times New Roman" panose="02020603050405020304" pitchFamily="18" charset="0"/>
              <a:cs typeface="Times New Roman" panose="02020603050405020304" pitchFamily="18" charset="0"/>
            </a:endParaRPr>
          </a:p>
          <a:p>
            <a:pPr marL="0" indent="0" algn="just">
              <a:buNone/>
            </a:pPr>
            <a:endParaRPr lang="en-GB" dirty="0" smtClean="0">
              <a:solidFill>
                <a:schemeClr val="tx1"/>
              </a:solidFill>
              <a:latin typeface="Times New Roman" panose="02020603050405020304" pitchFamily="18" charset="0"/>
              <a:cs typeface="Times New Roman" panose="02020603050405020304" pitchFamily="18" charset="0"/>
            </a:endParaRPr>
          </a:p>
          <a:p>
            <a:pPr marL="0" indent="0" algn="just">
              <a:buNone/>
            </a:pPr>
            <a:r>
              <a:rPr lang="en-GB" dirty="0" smtClean="0">
                <a:solidFill>
                  <a:schemeClr val="tx1"/>
                </a:solidFill>
                <a:latin typeface="Times New Roman" panose="02020603050405020304" pitchFamily="18" charset="0"/>
                <a:cs typeface="Times New Roman" panose="02020603050405020304" pitchFamily="18" charset="0"/>
              </a:rPr>
              <a:t>Source</a:t>
            </a:r>
            <a:r>
              <a:rPr lang="en-GB" dirty="0">
                <a:solidFill>
                  <a:schemeClr val="tx1"/>
                </a:solidFill>
                <a:latin typeface="Times New Roman" panose="02020603050405020304" pitchFamily="18" charset="0"/>
                <a:cs typeface="Times New Roman" panose="02020603050405020304" pitchFamily="18" charset="0"/>
              </a:rPr>
              <a:t>: Ministry of Tourism and Arts, Tourism Statistical Digest, July, 2014.</a:t>
            </a:r>
          </a:p>
          <a:p>
            <a:pPr marL="0" indent="0" algn="just">
              <a:buNone/>
            </a:pPr>
            <a:r>
              <a:rPr lang="en-GB" dirty="0">
                <a:solidFill>
                  <a:schemeClr val="tx1"/>
                </a:solidFill>
                <a:latin typeface="Times New Roman" panose="02020603050405020304" pitchFamily="18" charset="0"/>
                <a:cs typeface="Times New Roman" panose="02020603050405020304" pitchFamily="18" charset="0"/>
              </a:rPr>
              <a:t>Note: Figures in parentheses are the percentages.</a:t>
            </a:r>
          </a:p>
          <a:p>
            <a:pPr marL="0" indent="0" algn="just">
              <a:buNone/>
            </a:pPr>
            <a:endParaRPr lang="en-GB" dirty="0" smtClean="0">
              <a:solidFill>
                <a:schemeClr val="tx1"/>
              </a:solidFill>
              <a:latin typeface="Times New Roman" panose="02020603050405020304" pitchFamily="18" charset="0"/>
              <a:cs typeface="Times New Roman" panose="02020603050405020304" pitchFamily="18" charset="0"/>
            </a:endParaRPr>
          </a:p>
          <a:p>
            <a:pPr algn="just"/>
            <a:r>
              <a:rPr lang="en-GB" dirty="0" smtClean="0">
                <a:solidFill>
                  <a:schemeClr val="tx1"/>
                </a:solidFill>
                <a:latin typeface="Times New Roman" panose="02020603050405020304" pitchFamily="18" charset="0"/>
                <a:cs typeface="Times New Roman" panose="02020603050405020304" pitchFamily="18" charset="0"/>
              </a:rPr>
              <a:t>In 2014, there was an increase of 0.9 % in Annual Direct Earnings comparing to the previous year. Southern province recorded the highest earnings (52.03%) while Western province recoded the lowest earnings (0.09%). </a:t>
            </a:r>
          </a:p>
          <a:p>
            <a:pPr algn="just"/>
            <a:endParaRPr lang="en-GB" dirty="0">
              <a:solidFill>
                <a:schemeClr val="tx1"/>
              </a:solidFill>
              <a:latin typeface="Times New Roman" panose="02020603050405020304" pitchFamily="18" charset="0"/>
              <a:cs typeface="Times New Roman" panose="02020603050405020304" pitchFamily="18" charset="0"/>
            </a:endParaRPr>
          </a:p>
          <a:p>
            <a:pPr algn="just"/>
            <a:endParaRPr lang="en-GB"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024982711"/>
              </p:ext>
            </p:extLst>
          </p:nvPr>
        </p:nvGraphicFramePr>
        <p:xfrm>
          <a:off x="515713" y="1163499"/>
          <a:ext cx="8538133" cy="2742444"/>
        </p:xfrm>
        <a:graphic>
          <a:graphicData uri="http://schemas.openxmlformats.org/drawingml/2006/table">
            <a:tbl>
              <a:tblPr firstRow="1" firstCol="1" bandRow="1">
                <a:tableStyleId>{5C22544A-7EE6-4342-B048-85BDC9FD1C3A}</a:tableStyleId>
              </a:tblPr>
              <a:tblGrid>
                <a:gridCol w="2845435"/>
                <a:gridCol w="2846349"/>
                <a:gridCol w="2846349"/>
              </a:tblGrid>
              <a:tr h="228537">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Province</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2013</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2014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28537">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Central</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4004.00 (0.14)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4040.04 (0.14)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28537">
                <a:tc>
                  <a:txBody>
                    <a:bodyPr/>
                    <a:lstStyle/>
                    <a:p>
                      <a:pPr>
                        <a:spcAft>
                          <a:spcPts val="0"/>
                        </a:spcAft>
                      </a:pPr>
                      <a:r>
                        <a:rPr lang="en-US" sz="1400" dirty="0" err="1">
                          <a:effectLst/>
                          <a:latin typeface="Times New Roman" panose="02020603050405020304" pitchFamily="18" charset="0"/>
                          <a:cs typeface="Times New Roman" panose="02020603050405020304" pitchFamily="18" charset="0"/>
                        </a:rPr>
                        <a:t>Copperbelt</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22088.30 (0.81)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22242.92 (0.80)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28537">
                <a:tc>
                  <a:txBody>
                    <a:bodyPr/>
                    <a:lstStyle/>
                    <a:p>
                      <a:pPr>
                        <a:spcAft>
                          <a:spcPts val="0"/>
                        </a:spcAft>
                      </a:pPr>
                      <a:r>
                        <a:rPr lang="en-US" sz="1400">
                          <a:effectLst/>
                          <a:latin typeface="Times New Roman" panose="02020603050405020304" pitchFamily="18" charset="0"/>
                          <a:cs typeface="Times New Roman" panose="02020603050405020304" pitchFamily="18" charset="0"/>
                        </a:rPr>
                        <a:t>Eastern</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42719.80 (1.56)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43275.16 (1.56)</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28537">
                <a:tc>
                  <a:txBody>
                    <a:bodyPr/>
                    <a:lstStyle/>
                    <a:p>
                      <a:pPr>
                        <a:spcAft>
                          <a:spcPts val="0"/>
                        </a:spcAft>
                      </a:pPr>
                      <a:r>
                        <a:rPr lang="en-US" sz="1400">
                          <a:effectLst/>
                          <a:latin typeface="Times New Roman" panose="02020603050405020304" pitchFamily="18" charset="0"/>
                          <a:cs typeface="Times New Roman" panose="02020603050405020304" pitchFamily="18" charset="0"/>
                        </a:rPr>
                        <a:t>Luapula</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2966.06 (0.10)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2986.82 (0.10)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28537">
                <a:tc>
                  <a:txBody>
                    <a:bodyPr/>
                    <a:lstStyle/>
                    <a:p>
                      <a:pPr>
                        <a:spcAft>
                          <a:spcPts val="0"/>
                        </a:spcAft>
                      </a:pPr>
                      <a:r>
                        <a:rPr lang="en-US" sz="1400">
                          <a:effectLst/>
                          <a:latin typeface="Times New Roman" panose="02020603050405020304" pitchFamily="18" charset="0"/>
                          <a:cs typeface="Times New Roman" panose="02020603050405020304" pitchFamily="18" charset="0"/>
                        </a:rPr>
                        <a:t>Lusaka</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1215467.89 (44.58)</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1228838.04 (44.51)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28537">
                <a:tc>
                  <a:txBody>
                    <a:bodyPr/>
                    <a:lstStyle/>
                    <a:p>
                      <a:pPr>
                        <a:spcAft>
                          <a:spcPts val="0"/>
                        </a:spcAft>
                      </a:pPr>
                      <a:r>
                        <a:rPr lang="en-US" sz="1400">
                          <a:effectLst/>
                          <a:latin typeface="Times New Roman" panose="02020603050405020304" pitchFamily="18" charset="0"/>
                          <a:cs typeface="Times New Roman" panose="02020603050405020304" pitchFamily="18" charset="0"/>
                        </a:rPr>
                        <a:t>Muchinga</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6098.00 (0.22)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6171.18 (0.22)</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28537">
                <a:tc>
                  <a:txBody>
                    <a:bodyPr/>
                    <a:lstStyle/>
                    <a:p>
                      <a:pPr>
                        <a:spcAft>
                          <a:spcPts val="0"/>
                        </a:spcAft>
                      </a:pPr>
                      <a:r>
                        <a:rPr lang="en-US" sz="1400">
                          <a:effectLst/>
                          <a:latin typeface="Times New Roman" panose="02020603050405020304" pitchFamily="18" charset="0"/>
                          <a:cs typeface="Times New Roman" panose="02020603050405020304" pitchFamily="18" charset="0"/>
                        </a:rPr>
                        <a:t>North Western</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11200.00 (0.41)</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11435.20 (0.41)</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28537">
                <a:tc>
                  <a:txBody>
                    <a:bodyPr/>
                    <a:lstStyle/>
                    <a:p>
                      <a:pPr>
                        <a:spcAft>
                          <a:spcPts val="0"/>
                        </a:spcAft>
                      </a:pPr>
                      <a:r>
                        <a:rPr lang="en-US" sz="1400">
                          <a:effectLst/>
                          <a:latin typeface="Times New Roman" panose="02020603050405020304" pitchFamily="18" charset="0"/>
                          <a:cs typeface="Times New Roman" panose="02020603050405020304" pitchFamily="18" charset="0"/>
                        </a:rPr>
                        <a:t>Northern</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4034.00 (0.14)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4074.34 (0.14)</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28537">
                <a:tc>
                  <a:txBody>
                    <a:bodyPr/>
                    <a:lstStyle/>
                    <a:p>
                      <a:pPr>
                        <a:spcAft>
                          <a:spcPts val="0"/>
                        </a:spcAft>
                      </a:pPr>
                      <a:r>
                        <a:rPr lang="en-US" sz="1400">
                          <a:effectLst/>
                          <a:latin typeface="Times New Roman" panose="02020603050405020304" pitchFamily="18" charset="0"/>
                          <a:cs typeface="Times New Roman" panose="02020603050405020304" pitchFamily="18" charset="0"/>
                        </a:rPr>
                        <a:t>Western</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2552.54 (0.09)</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2575.51 (0.09)</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28537">
                <a:tc>
                  <a:txBody>
                    <a:bodyPr/>
                    <a:lstStyle/>
                    <a:p>
                      <a:pPr>
                        <a:spcAft>
                          <a:spcPts val="0"/>
                        </a:spcAft>
                      </a:pPr>
                      <a:r>
                        <a:rPr lang="en-US" sz="1400">
                          <a:effectLst/>
                          <a:latin typeface="Times New Roman" panose="02020603050405020304" pitchFamily="18" charset="0"/>
                          <a:cs typeface="Times New Roman" panose="02020603050405020304" pitchFamily="18" charset="0"/>
                        </a:rPr>
                        <a:t>Southern</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1415162.47 (51.95)</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1434974.75 (52.03)</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228537">
                <a:tc>
                  <a:txBody>
                    <a:bodyPr/>
                    <a:lstStyle/>
                    <a:p>
                      <a:pPr>
                        <a:spcAft>
                          <a:spcPts val="0"/>
                        </a:spcAft>
                      </a:pPr>
                      <a:r>
                        <a:rPr lang="en-US" sz="1400">
                          <a:effectLst/>
                          <a:latin typeface="Times New Roman" panose="02020603050405020304" pitchFamily="18" charset="0"/>
                          <a:cs typeface="Times New Roman" panose="02020603050405020304" pitchFamily="18" charset="0"/>
                        </a:rPr>
                        <a:t>Total</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a:effectLst/>
                          <a:latin typeface="Times New Roman" panose="02020603050405020304" pitchFamily="18" charset="0"/>
                          <a:cs typeface="Times New Roman" panose="02020603050405020304" pitchFamily="18" charset="0"/>
                        </a:rPr>
                        <a:t>2726293.06 (100)</a:t>
                      </a:r>
                      <a:endParaRPr lang="en-GB"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en-US" sz="1400" dirty="0">
                          <a:effectLst/>
                          <a:latin typeface="Times New Roman" panose="02020603050405020304" pitchFamily="18" charset="0"/>
                          <a:cs typeface="Times New Roman" panose="02020603050405020304" pitchFamily="18" charset="0"/>
                        </a:rPr>
                        <a:t>2760613.96 (100)</a:t>
                      </a:r>
                      <a:endParaRPr lang="en-GB"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8708594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smtClean="0">
                <a:latin typeface="Times New Roman" panose="02020603050405020304" pitchFamily="18" charset="0"/>
                <a:cs typeface="Times New Roman" panose="02020603050405020304" pitchFamily="18" charset="0"/>
              </a:rPr>
              <a:t>Challenges of Tourism Development in Zambia</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1" y="2065867"/>
            <a:ext cx="8915400" cy="4524777"/>
          </a:xfrm>
        </p:spPr>
        <p:txBody>
          <a:bodyPr>
            <a:noAutofit/>
          </a:bodyPr>
          <a:lstStyle/>
          <a:p>
            <a:pPr marL="457200" indent="-457200" algn="just">
              <a:buFont typeface="+mj-lt"/>
              <a:buAutoNum type="arabicPeriod"/>
            </a:pPr>
            <a:r>
              <a:rPr lang="en-GB" sz="2200" dirty="0" smtClean="0">
                <a:solidFill>
                  <a:schemeClr val="tx1"/>
                </a:solidFill>
                <a:latin typeface="Times New Roman" panose="02020603050405020304" pitchFamily="18" charset="0"/>
                <a:cs typeface="Times New Roman" panose="02020603050405020304" pitchFamily="18" charset="0"/>
              </a:rPr>
              <a:t>Tourism infrastructure is largely under developed, particularly roads, railways, airports, telecommunications and accommodation facilities. </a:t>
            </a:r>
          </a:p>
          <a:p>
            <a:pPr marL="457200" indent="-457200" algn="just">
              <a:buFont typeface="+mj-lt"/>
              <a:buAutoNum type="arabicPeriod"/>
            </a:pPr>
            <a:r>
              <a:rPr lang="en-GB" sz="2200" dirty="0" smtClean="0">
                <a:solidFill>
                  <a:schemeClr val="tx1"/>
                </a:solidFill>
                <a:latin typeface="Times New Roman" panose="02020603050405020304" pitchFamily="18" charset="0"/>
                <a:cs typeface="Times New Roman" panose="02020603050405020304" pitchFamily="18" charset="0"/>
              </a:rPr>
              <a:t>There is limited product base. Much of Zambia’s tourism products continue to be wildlife based and underdeveloped. </a:t>
            </a:r>
          </a:p>
          <a:p>
            <a:pPr marL="457200" indent="-457200" algn="just">
              <a:buFont typeface="+mj-lt"/>
              <a:buAutoNum type="arabicPeriod"/>
            </a:pPr>
            <a:r>
              <a:rPr lang="en-GB" sz="2200" dirty="0" smtClean="0">
                <a:solidFill>
                  <a:schemeClr val="tx1"/>
                </a:solidFill>
                <a:latin typeface="Times New Roman" panose="02020603050405020304" pitchFamily="18" charset="0"/>
                <a:cs typeface="Times New Roman" panose="02020603050405020304" pitchFamily="18" charset="0"/>
              </a:rPr>
              <a:t>There is inadequate marketing of Zambia as a tourists destination.</a:t>
            </a:r>
          </a:p>
          <a:p>
            <a:pPr marL="457200" indent="-457200" algn="just">
              <a:buFont typeface="+mj-lt"/>
              <a:buAutoNum type="arabicPeriod"/>
            </a:pPr>
            <a:r>
              <a:rPr lang="en-GB" sz="2200" dirty="0" smtClean="0">
                <a:solidFill>
                  <a:schemeClr val="tx1"/>
                </a:solidFill>
                <a:latin typeface="Times New Roman" panose="02020603050405020304" pitchFamily="18" charset="0"/>
                <a:cs typeface="Times New Roman" panose="02020603050405020304" pitchFamily="18" charset="0"/>
              </a:rPr>
              <a:t>There are inadequate resources for the industry’s long-term development. Government funding of the tourism sector has been inadequate at a time when indigenous investors do not have adequate access to medium and long-term financing.</a:t>
            </a:r>
            <a:r>
              <a:rPr lang="en-GB" sz="2200" dirty="0">
                <a:solidFill>
                  <a:schemeClr val="tx1"/>
                </a:solidFill>
                <a:latin typeface="Times New Roman" panose="02020603050405020304" pitchFamily="18" charset="0"/>
                <a:cs typeface="Times New Roman" panose="02020603050405020304" pitchFamily="18" charset="0"/>
              </a:rPr>
              <a:t> </a:t>
            </a:r>
          </a:p>
          <a:p>
            <a:pPr algn="just"/>
            <a:endParaRPr lang="en-GB" sz="22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82219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Times New Roman" panose="02020603050405020304" pitchFamily="18" charset="0"/>
                <a:cs typeface="Times New Roman" panose="02020603050405020304" pitchFamily="18" charset="0"/>
              </a:rPr>
              <a:t>Challenges of Tourism Development in </a:t>
            </a:r>
            <a:r>
              <a:rPr lang="en-GB" dirty="0" smtClean="0">
                <a:latin typeface="Times New Roman" panose="02020603050405020304" pitchFamily="18" charset="0"/>
                <a:cs typeface="Times New Roman" panose="02020603050405020304" pitchFamily="18" charset="0"/>
              </a:rPr>
              <a:t>Zambia – Contd</a:t>
            </a:r>
            <a:r>
              <a:rPr lang="en-GB"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p:txBody>
          <a:bodyPr>
            <a:normAutofit fontScale="92500" lnSpcReduction="20000"/>
          </a:bodyPr>
          <a:lstStyle/>
          <a:p>
            <a:pPr marL="457200" indent="-457200" algn="just">
              <a:buFont typeface="+mj-lt"/>
              <a:buAutoNum type="arabicPeriod" startAt="5"/>
            </a:pPr>
            <a:r>
              <a:rPr lang="en-GB" sz="2400" dirty="0" smtClean="0">
                <a:solidFill>
                  <a:schemeClr val="tx1"/>
                </a:solidFill>
                <a:latin typeface="Times New Roman" panose="02020603050405020304" pitchFamily="18" charset="0"/>
                <a:cs typeface="Times New Roman" panose="02020603050405020304" pitchFamily="18" charset="0"/>
              </a:rPr>
              <a:t>There </a:t>
            </a:r>
            <a:r>
              <a:rPr lang="en-GB" sz="2400" dirty="0">
                <a:solidFill>
                  <a:schemeClr val="tx1"/>
                </a:solidFill>
                <a:latin typeface="Times New Roman" panose="02020603050405020304" pitchFamily="18" charset="0"/>
                <a:cs typeface="Times New Roman" panose="02020603050405020304" pitchFamily="18" charset="0"/>
              </a:rPr>
              <a:t>is lack of interest and limited participation among local communities.  From the time tourism  was identified as a catalyst to rural development, the interests of the local communities have not been fully incorporated</a:t>
            </a:r>
            <a:r>
              <a:rPr lang="en-GB" sz="2400" dirty="0" smtClean="0">
                <a:solidFill>
                  <a:schemeClr val="tx1"/>
                </a:solidFill>
                <a:latin typeface="Times New Roman" panose="02020603050405020304" pitchFamily="18" charset="0"/>
                <a:cs typeface="Times New Roman" panose="02020603050405020304" pitchFamily="18" charset="0"/>
              </a:rPr>
              <a:t>.</a:t>
            </a:r>
          </a:p>
          <a:p>
            <a:pPr marL="457200" indent="-457200" algn="just">
              <a:buFont typeface="+mj-lt"/>
              <a:buAutoNum type="arabicPeriod" startAt="5"/>
            </a:pPr>
            <a:r>
              <a:rPr lang="en-GB" sz="2400" dirty="0">
                <a:solidFill>
                  <a:schemeClr val="tx1"/>
                </a:solidFill>
                <a:latin typeface="Times New Roman" panose="02020603050405020304" pitchFamily="18" charset="0"/>
                <a:cs typeface="Times New Roman" panose="02020603050405020304" pitchFamily="18" charset="0"/>
              </a:rPr>
              <a:t>There has always been inadequate environmental management. Most of the national parks in the country are depleted and require restocking. </a:t>
            </a:r>
            <a:endParaRPr lang="en-GB" sz="2400" dirty="0" smtClean="0">
              <a:solidFill>
                <a:schemeClr val="tx1"/>
              </a:solidFill>
              <a:latin typeface="Times New Roman" panose="02020603050405020304" pitchFamily="18" charset="0"/>
              <a:cs typeface="Times New Roman" panose="02020603050405020304" pitchFamily="18" charset="0"/>
            </a:endParaRPr>
          </a:p>
          <a:p>
            <a:pPr marL="457200" indent="-457200" algn="just">
              <a:buFont typeface="+mj-lt"/>
              <a:buAutoNum type="arabicPeriod" startAt="5"/>
            </a:pPr>
            <a:r>
              <a:rPr lang="en-GB" sz="2400" dirty="0" smtClean="0">
                <a:solidFill>
                  <a:schemeClr val="tx1"/>
                </a:solidFill>
                <a:latin typeface="Times New Roman" panose="02020603050405020304" pitchFamily="18" charset="0"/>
                <a:cs typeface="Times New Roman" panose="02020603050405020304" pitchFamily="18" charset="0"/>
              </a:rPr>
              <a:t>There </a:t>
            </a:r>
            <a:r>
              <a:rPr lang="en-GB" sz="2400" dirty="0">
                <a:solidFill>
                  <a:schemeClr val="tx1"/>
                </a:solidFill>
                <a:latin typeface="Times New Roman" panose="02020603050405020304" pitchFamily="18" charset="0"/>
                <a:cs typeface="Times New Roman" panose="02020603050405020304" pitchFamily="18" charset="0"/>
              </a:rPr>
              <a:t>is a dearth of well-trained human resource in the tourism sector due to inadequate resources and training facilities. </a:t>
            </a:r>
            <a:endParaRPr lang="en-GB" sz="2400" dirty="0" smtClean="0">
              <a:solidFill>
                <a:schemeClr val="tx1"/>
              </a:solidFill>
              <a:latin typeface="Times New Roman" panose="02020603050405020304" pitchFamily="18" charset="0"/>
              <a:cs typeface="Times New Roman" panose="02020603050405020304" pitchFamily="18" charset="0"/>
            </a:endParaRPr>
          </a:p>
          <a:p>
            <a:pPr marL="457200" indent="-457200" algn="just">
              <a:buFont typeface="+mj-lt"/>
              <a:buAutoNum type="arabicPeriod" startAt="5"/>
            </a:pPr>
            <a:r>
              <a:rPr lang="en-GB" sz="2400" dirty="0" smtClean="0">
                <a:solidFill>
                  <a:schemeClr val="tx1"/>
                </a:solidFill>
                <a:latin typeface="Times New Roman" panose="02020603050405020304" pitchFamily="18" charset="0"/>
                <a:cs typeface="Times New Roman" panose="02020603050405020304" pitchFamily="18" charset="0"/>
              </a:rPr>
              <a:t>Zambia </a:t>
            </a:r>
            <a:r>
              <a:rPr lang="en-GB" sz="2400" dirty="0">
                <a:solidFill>
                  <a:schemeClr val="tx1"/>
                </a:solidFill>
                <a:latin typeface="Times New Roman" panose="02020603050405020304" pitchFamily="18" charset="0"/>
                <a:cs typeface="Times New Roman" panose="02020603050405020304" pitchFamily="18" charset="0"/>
              </a:rPr>
              <a:t>is generally perceived as a high cost destination. The high cost are attributed to various factors such as limited international carriers and domestic flight connection, limited hotel accommodation and inadequate health dependable facilities.</a:t>
            </a:r>
          </a:p>
          <a:p>
            <a:pPr algn="just"/>
            <a:endParaRPr lang="en-GB"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0663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Recommendations</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1" y="2133600"/>
            <a:ext cx="8915400" cy="4724400"/>
          </a:xfrm>
        </p:spPr>
        <p:txBody>
          <a:bodyPr>
            <a:normAutofit/>
          </a:bodyPr>
          <a:lstStyle/>
          <a:p>
            <a:pPr marL="457200" indent="-457200" algn="just">
              <a:buFont typeface="+mj-lt"/>
              <a:buAutoNum type="arabicPeriod"/>
            </a:pPr>
            <a:r>
              <a:rPr lang="en-GB" sz="2200" dirty="0" smtClean="0">
                <a:solidFill>
                  <a:schemeClr val="tx1"/>
                </a:solidFill>
                <a:latin typeface="Times New Roman" panose="02020603050405020304" pitchFamily="18" charset="0"/>
                <a:cs typeface="Times New Roman" panose="02020603050405020304" pitchFamily="18" charset="0"/>
              </a:rPr>
              <a:t>The Government of Zambia should participate in UNWTO’s programmes that have a bearing on the tourism interests of the country and its tourism policy.</a:t>
            </a:r>
          </a:p>
          <a:p>
            <a:pPr marL="457200" indent="-457200" algn="just">
              <a:buFont typeface="+mj-lt"/>
              <a:buAutoNum type="arabicPeriod"/>
            </a:pPr>
            <a:r>
              <a:rPr lang="en-GB" sz="2200" dirty="0" smtClean="0">
                <a:solidFill>
                  <a:schemeClr val="tx1"/>
                </a:solidFill>
                <a:latin typeface="Times New Roman" panose="02020603050405020304" pitchFamily="18" charset="0"/>
                <a:cs typeface="Times New Roman" panose="02020603050405020304" pitchFamily="18" charset="0"/>
              </a:rPr>
              <a:t>Since tourism has immune potential for job growth and sustainable development there is need to allocate a greater share of aid to tourism. At present tourism sector is receiving only 0.78 percent of the total aid for Trade disbursement and a mere 0.097 percent of the total Official Development Assistance (ODA), despite the sector accounting for 6 percent of developing countries’ exports. Increasing financial support will not only enable the creation of clear and effective development policies but also help mobilise private sector investment in tourism and related infrastructure and services.</a:t>
            </a:r>
          </a:p>
          <a:p>
            <a:pPr marL="457200" indent="-457200" algn="just">
              <a:buFont typeface="+mj-lt"/>
              <a:buAutoNum type="arabicPeriod"/>
            </a:pPr>
            <a:endParaRPr lang="en-GB" sz="22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0502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INTRODUCTION</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1" y="2065867"/>
            <a:ext cx="8915400" cy="3945229"/>
          </a:xfrm>
        </p:spPr>
        <p:txBody>
          <a:bodyPr>
            <a:normAutofit fontScale="77500" lnSpcReduction="20000"/>
          </a:bodyPr>
          <a:lstStyle/>
          <a:p>
            <a:pPr algn="just"/>
            <a:r>
              <a:rPr lang="en-GB" sz="2800" dirty="0" smtClean="0">
                <a:solidFill>
                  <a:schemeClr val="tx1"/>
                </a:solidFill>
                <a:latin typeface="Times New Roman" panose="02020603050405020304" pitchFamily="18" charset="0"/>
                <a:cs typeface="Times New Roman" panose="02020603050405020304" pitchFamily="18" charset="0"/>
              </a:rPr>
              <a:t>“Tourism is one of the most dynamic economic sectors, with significant global reach, and as such can make an important contribution to the achievement of the Sustainable Development Goals (SDGs), particularly in the areas of job creation, sustainable consumption and production and preservation of natural resources, as stated in Goal 8, Goal 12, and Goal 14 of the SDGs” (</a:t>
            </a:r>
            <a:r>
              <a:rPr lang="en-GB" sz="2800" dirty="0" err="1" smtClean="0">
                <a:solidFill>
                  <a:schemeClr val="tx1"/>
                </a:solidFill>
                <a:latin typeface="Times New Roman" panose="02020603050405020304" pitchFamily="18" charset="0"/>
                <a:cs typeface="Times New Roman" panose="02020603050405020304" pitchFamily="18" charset="0"/>
              </a:rPr>
              <a:t>Rifai</a:t>
            </a:r>
            <a:r>
              <a:rPr lang="en-GB" sz="2800" dirty="0" smtClean="0">
                <a:solidFill>
                  <a:schemeClr val="tx1"/>
                </a:solidFill>
                <a:latin typeface="Times New Roman" panose="02020603050405020304" pitchFamily="18" charset="0"/>
                <a:cs typeface="Times New Roman" panose="02020603050405020304" pitchFamily="18" charset="0"/>
              </a:rPr>
              <a:t>, 2016).</a:t>
            </a:r>
          </a:p>
          <a:p>
            <a:pPr algn="just"/>
            <a:r>
              <a:rPr lang="en-GB" sz="2800" dirty="0" smtClean="0">
                <a:solidFill>
                  <a:schemeClr val="tx1"/>
                </a:solidFill>
                <a:latin typeface="Times New Roman" panose="02020603050405020304" pitchFamily="18" charset="0"/>
                <a:cs typeface="Times New Roman" panose="02020603050405020304" pitchFamily="18" charset="0"/>
              </a:rPr>
              <a:t>The sector’s cross-cutting nature and impact positions it to contribute strongly to attain all the 17 Goals. Tourism has been recognised for its critical contribution to sustainable development. </a:t>
            </a:r>
          </a:p>
          <a:p>
            <a:pPr algn="just"/>
            <a:r>
              <a:rPr lang="en-GB" sz="2800" dirty="0" smtClean="0">
                <a:solidFill>
                  <a:schemeClr val="tx1"/>
                </a:solidFill>
                <a:latin typeface="Times New Roman" panose="02020603050405020304" pitchFamily="18" charset="0"/>
                <a:cs typeface="Times New Roman" panose="02020603050405020304" pitchFamily="18" charset="0"/>
              </a:rPr>
              <a:t>It is time to step up efforts to advance policies and business strategies that ensure contribution of the tourism sector to the Sustainable Development Goals (UNWTO, 2016). </a:t>
            </a: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65997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Recommendations – Contd. </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1" y="2346101"/>
            <a:ext cx="8915400" cy="4511899"/>
          </a:xfrm>
        </p:spPr>
        <p:txBody>
          <a:bodyPr>
            <a:noAutofit/>
          </a:bodyPr>
          <a:lstStyle/>
          <a:p>
            <a:pPr algn="just">
              <a:buFont typeface="+mj-lt"/>
              <a:buAutoNum type="arabicPeriod" startAt="3"/>
            </a:pPr>
            <a:r>
              <a:rPr lang="en-GB" sz="2000" dirty="0" smtClean="0">
                <a:solidFill>
                  <a:schemeClr val="tx1"/>
                </a:solidFill>
                <a:latin typeface="Times New Roman" panose="02020603050405020304" pitchFamily="18" charset="0"/>
                <a:cs typeface="Times New Roman" panose="02020603050405020304" pitchFamily="18" charset="0"/>
              </a:rPr>
              <a:t>There is need for strengthening the capacity of tourism providers to allow them to offer a services portfolio and quality products in line with the country’s marketing strategy.</a:t>
            </a:r>
          </a:p>
          <a:p>
            <a:pPr algn="just">
              <a:buFont typeface="+mj-lt"/>
              <a:buAutoNum type="arabicPeriod" startAt="3"/>
            </a:pPr>
            <a:r>
              <a:rPr lang="en-GB" sz="2000" dirty="0" smtClean="0">
                <a:solidFill>
                  <a:schemeClr val="tx1"/>
                </a:solidFill>
                <a:latin typeface="Times New Roman" panose="02020603050405020304" pitchFamily="18" charset="0"/>
                <a:cs typeface="Times New Roman" panose="02020603050405020304" pitchFamily="18" charset="0"/>
              </a:rPr>
              <a:t>Statistical information on tourism should be gathered and disseminated to promote results-focused management, highlighting strategic issues for policy decisions.</a:t>
            </a:r>
          </a:p>
          <a:p>
            <a:pPr algn="just">
              <a:buFont typeface="+mj-lt"/>
              <a:buAutoNum type="arabicPeriod" startAt="3"/>
            </a:pPr>
            <a:r>
              <a:rPr lang="en-GB" sz="2000" dirty="0" smtClean="0">
                <a:solidFill>
                  <a:schemeClr val="tx1"/>
                </a:solidFill>
                <a:latin typeface="Times New Roman" panose="02020603050405020304" pitchFamily="18" charset="0"/>
                <a:cs typeface="Times New Roman" panose="02020603050405020304" pitchFamily="18" charset="0"/>
              </a:rPr>
              <a:t>Visa facilitation is critical to economic growth and job creation through increased tourism demand and tourist spending. Visa application processes, entry procedures and provision of precise and accessible information for tourists should be enhanced.</a:t>
            </a:r>
          </a:p>
          <a:p>
            <a:pPr algn="just">
              <a:buFont typeface="+mj-lt"/>
              <a:buAutoNum type="arabicPeriod" startAt="3"/>
            </a:pPr>
            <a:r>
              <a:rPr lang="en-GB" sz="2000" dirty="0" smtClean="0">
                <a:solidFill>
                  <a:schemeClr val="tx1"/>
                </a:solidFill>
                <a:latin typeface="Times New Roman" panose="02020603050405020304" pitchFamily="18" charset="0"/>
                <a:cs typeface="Times New Roman" panose="02020603050405020304" pitchFamily="18" charset="0"/>
              </a:rPr>
              <a:t>The link between tourism and aviation should be strengthened to maximise both sectors’ impact on employment, inclusive growth and sustainable development. The Air Transport and Tourism have potential to improve socio-economic prosperity and to promote sustainable development and achievement of the SDGs.</a:t>
            </a:r>
          </a:p>
          <a:p>
            <a:pPr marL="0" indent="0" algn="just">
              <a:buNone/>
            </a:pPr>
            <a:endParaRPr lang="en-GB" sz="2000" dirty="0" smtClean="0">
              <a:solidFill>
                <a:schemeClr val="tx1"/>
              </a:solidFill>
              <a:latin typeface="Times New Roman" panose="02020603050405020304" pitchFamily="18" charset="0"/>
              <a:cs typeface="Times New Roman" panose="02020603050405020304" pitchFamily="18" charset="0"/>
            </a:endParaRPr>
          </a:p>
          <a:p>
            <a:pPr algn="just">
              <a:buFont typeface="+mj-lt"/>
              <a:buAutoNum type="arabicPeriod" startAt="3"/>
            </a:pPr>
            <a:endParaRPr lang="en-GB"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21930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Recommendations – Contd.</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85801" y="2312712"/>
            <a:ext cx="8915400" cy="4460383"/>
          </a:xfrm>
        </p:spPr>
        <p:txBody>
          <a:bodyPr>
            <a:normAutofit/>
          </a:bodyPr>
          <a:lstStyle/>
          <a:p>
            <a:pPr marL="457200" indent="-457200" algn="just">
              <a:buFont typeface="+mj-lt"/>
              <a:buAutoNum type="arabicPeriod" startAt="7"/>
            </a:pPr>
            <a:r>
              <a:rPr lang="en-GB" sz="2000" dirty="0">
                <a:solidFill>
                  <a:schemeClr val="tx1"/>
                </a:solidFill>
                <a:latin typeface="Times New Roman" panose="02020603050405020304" pitchFamily="18" charset="0"/>
                <a:cs typeface="Times New Roman" panose="02020603050405020304" pitchFamily="18" charset="0"/>
              </a:rPr>
              <a:t>The tourism sector should be placed in higher position  in national policies and the tourism’s role as a key driver of economic growth, sustainable development and employment.</a:t>
            </a:r>
          </a:p>
          <a:p>
            <a:pPr algn="just">
              <a:buFont typeface="+mj-lt"/>
              <a:buAutoNum type="arabicPeriod" startAt="8"/>
            </a:pPr>
            <a:r>
              <a:rPr lang="en-GB" sz="2000" dirty="0" smtClean="0">
                <a:solidFill>
                  <a:schemeClr val="tx1"/>
                </a:solidFill>
                <a:latin typeface="Times New Roman" panose="02020603050405020304" pitchFamily="18" charset="0"/>
                <a:cs typeface="Times New Roman" panose="02020603050405020304" pitchFamily="18" charset="0"/>
              </a:rPr>
              <a:t> The policies and inter-sectorial linkages at all levels, </a:t>
            </a:r>
            <a:r>
              <a:rPr lang="en-GB" sz="2000" dirty="0" err="1" smtClean="0">
                <a:solidFill>
                  <a:schemeClr val="tx1"/>
                </a:solidFill>
                <a:latin typeface="Times New Roman" panose="02020603050405020304" pitchFamily="18" charset="0"/>
                <a:cs typeface="Times New Roman" panose="02020603050405020304" pitchFamily="18" charset="0"/>
              </a:rPr>
              <a:t>i.e</a:t>
            </a:r>
            <a:r>
              <a:rPr lang="en-GB" sz="2000" dirty="0" smtClean="0">
                <a:solidFill>
                  <a:schemeClr val="tx1"/>
                </a:solidFill>
                <a:latin typeface="Times New Roman" panose="02020603050405020304" pitchFamily="18" charset="0"/>
                <a:cs typeface="Times New Roman" panose="02020603050405020304" pitchFamily="18" charset="0"/>
              </a:rPr>
              <a:t>, international, national, regional and local levels should be coordinated.</a:t>
            </a:r>
          </a:p>
          <a:p>
            <a:pPr algn="just">
              <a:buFont typeface="+mj-lt"/>
              <a:buAutoNum type="arabicPeriod" startAt="8"/>
            </a:pPr>
            <a:r>
              <a:rPr lang="en-GB" sz="2000" dirty="0" smtClean="0">
                <a:solidFill>
                  <a:schemeClr val="tx1"/>
                </a:solidFill>
                <a:latin typeface="Times New Roman" panose="02020603050405020304" pitchFamily="18" charset="0"/>
                <a:cs typeface="Times New Roman" panose="02020603050405020304" pitchFamily="18" charset="0"/>
              </a:rPr>
              <a:t> The tourists from the market with high travel and propensity to spend should be targeted. For this purpose advertising, publicity and public relations, trade and consumer promotions are needed. </a:t>
            </a:r>
          </a:p>
          <a:p>
            <a:pPr algn="just">
              <a:buFont typeface="+mj-lt"/>
              <a:buAutoNum type="arabicPeriod" startAt="8"/>
            </a:pPr>
            <a:r>
              <a:rPr lang="en-GB" sz="2000" dirty="0" smtClean="0">
                <a:solidFill>
                  <a:schemeClr val="tx1"/>
                </a:solidFill>
                <a:latin typeface="Times New Roman" panose="02020603050405020304" pitchFamily="18" charset="0"/>
                <a:cs typeface="Times New Roman" panose="02020603050405020304" pitchFamily="18" charset="0"/>
              </a:rPr>
              <a:t>  Rural Tourism / Village Tourism should be promoted as an effective means to reduce poverty in Zambia on par with China where Chinese authorities decided that by 2020 3 million rural tourism businesses will be receiving 2 billion annual visitors, lifting 2 million of China’s rural population out of poverty every year.</a:t>
            </a:r>
            <a:endParaRPr lang="en-GB"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51342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GB" sz="3600" dirty="0" smtClean="0">
                <a:solidFill>
                  <a:schemeClr val="tx1"/>
                </a:solidFill>
                <a:latin typeface="Times New Roman" panose="02020603050405020304" pitchFamily="18" charset="0"/>
                <a:cs typeface="Times New Roman" panose="02020603050405020304" pitchFamily="18" charset="0"/>
              </a:rPr>
              <a:t>END OF</a:t>
            </a:r>
          </a:p>
          <a:p>
            <a:pPr marL="0" indent="0" algn="ctr">
              <a:buNone/>
            </a:pPr>
            <a:r>
              <a:rPr lang="en-GB" sz="3600" dirty="0" smtClean="0">
                <a:solidFill>
                  <a:schemeClr val="tx1"/>
                </a:solidFill>
                <a:latin typeface="Times New Roman" panose="02020603050405020304" pitchFamily="18" charset="0"/>
                <a:cs typeface="Times New Roman" panose="02020603050405020304" pitchFamily="18" charset="0"/>
              </a:rPr>
              <a:t>PRESENTATION</a:t>
            </a:r>
          </a:p>
          <a:p>
            <a:pPr marL="0" indent="0" algn="ctr">
              <a:buNone/>
            </a:pPr>
            <a:endParaRPr lang="en-GB" sz="3600" dirty="0">
              <a:solidFill>
                <a:schemeClr val="tx1"/>
              </a:solidFill>
              <a:latin typeface="Times New Roman" panose="02020603050405020304" pitchFamily="18" charset="0"/>
              <a:cs typeface="Times New Roman" panose="02020603050405020304" pitchFamily="18" charset="0"/>
            </a:endParaRPr>
          </a:p>
          <a:p>
            <a:pPr marL="0" indent="0" algn="ctr">
              <a:buNone/>
            </a:pPr>
            <a:r>
              <a:rPr lang="en-GB" sz="3600" dirty="0" smtClean="0">
                <a:solidFill>
                  <a:schemeClr val="tx1"/>
                </a:solidFill>
                <a:latin typeface="Times New Roman" panose="02020603050405020304" pitchFamily="18" charset="0"/>
                <a:cs typeface="Times New Roman" panose="02020603050405020304" pitchFamily="18" charset="0"/>
              </a:rPr>
              <a:t>THANK</a:t>
            </a:r>
            <a:r>
              <a:rPr lang="en-GB" sz="3600" dirty="0">
                <a:solidFill>
                  <a:schemeClr val="tx1"/>
                </a:solidFill>
                <a:latin typeface="Times New Roman" panose="02020603050405020304" pitchFamily="18" charset="0"/>
                <a:cs typeface="Times New Roman" panose="02020603050405020304" pitchFamily="18" charset="0"/>
              </a:rPr>
              <a:t> </a:t>
            </a:r>
            <a:r>
              <a:rPr lang="en-GB" sz="3600" dirty="0" smtClean="0">
                <a:solidFill>
                  <a:schemeClr val="tx1"/>
                </a:solidFill>
                <a:latin typeface="Times New Roman" panose="02020603050405020304" pitchFamily="18" charset="0"/>
                <a:cs typeface="Times New Roman" panose="02020603050405020304" pitchFamily="18" charset="0"/>
              </a:rPr>
              <a:t>YOU.</a:t>
            </a:r>
          </a:p>
        </p:txBody>
      </p:sp>
    </p:spTree>
    <p:extLst>
      <p:ext uri="{BB962C8B-B14F-4D97-AF65-F5344CB8AC3E}">
        <p14:creationId xmlns:p14="http://schemas.microsoft.com/office/powerpoint/2010/main" val="16917819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INTRODUCTION – Contd.</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GB" sz="2800" dirty="0">
                <a:solidFill>
                  <a:schemeClr val="tx1"/>
                </a:solidFill>
                <a:latin typeface="Times New Roman" panose="02020603050405020304" pitchFamily="18" charset="0"/>
                <a:cs typeface="Times New Roman" panose="02020603050405020304" pitchFamily="18" charset="0"/>
              </a:rPr>
              <a:t>UN </a:t>
            </a:r>
            <a:r>
              <a:rPr lang="en-GB" sz="2800" smtClean="0">
                <a:solidFill>
                  <a:schemeClr val="tx1"/>
                </a:solidFill>
                <a:latin typeface="Times New Roman" panose="02020603050405020304" pitchFamily="18" charset="0"/>
                <a:cs typeface="Times New Roman" panose="02020603050405020304" pitchFamily="18" charset="0"/>
              </a:rPr>
              <a:t>Secretary General </a:t>
            </a:r>
            <a:r>
              <a:rPr lang="en-GB" sz="2800" dirty="0">
                <a:solidFill>
                  <a:schemeClr val="tx1"/>
                </a:solidFill>
                <a:latin typeface="Times New Roman" panose="02020603050405020304" pitchFamily="18" charset="0"/>
                <a:cs typeface="Times New Roman" panose="02020603050405020304" pitchFamily="18" charset="0"/>
              </a:rPr>
              <a:t>Ban Ki Moon (2015) stated in his message on the occasion of the World Tourism Day, “Let us work together to maximise the immense potential of tourism to drive inclusive economic growth, protect the environment and promote sustainable development and a life of dignity for all”. </a:t>
            </a:r>
          </a:p>
          <a:p>
            <a:pPr algn="just"/>
            <a:r>
              <a:rPr lang="en-GB" sz="2800" dirty="0">
                <a:solidFill>
                  <a:schemeClr val="tx1"/>
                </a:solidFill>
                <a:latin typeface="Times New Roman" panose="02020603050405020304" pitchFamily="18" charset="0"/>
                <a:cs typeface="Times New Roman" panose="02020603050405020304" pitchFamily="18" charset="0"/>
              </a:rPr>
              <a:t>Tourism is a powerful vehicle for economic growth and job creation all over the world (World Bank, 2014).</a:t>
            </a:r>
          </a:p>
          <a:p>
            <a:pPr algn="just"/>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9873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INTRODUCTION – Contd.</a:t>
            </a:r>
          </a:p>
        </p:txBody>
      </p:sp>
      <p:sp>
        <p:nvSpPr>
          <p:cNvPr id="3" name="Content Placeholder 2"/>
          <p:cNvSpPr>
            <a:spLocks noGrp="1"/>
          </p:cNvSpPr>
          <p:nvPr>
            <p:ph idx="1"/>
          </p:nvPr>
        </p:nvSpPr>
        <p:spPr>
          <a:xfrm>
            <a:off x="685801" y="2065867"/>
            <a:ext cx="8915400" cy="4524777"/>
          </a:xfrm>
        </p:spPr>
        <p:txBody>
          <a:bodyPr>
            <a:normAutofit fontScale="77500" lnSpcReduction="20000"/>
          </a:bodyPr>
          <a:lstStyle/>
          <a:p>
            <a:pPr algn="just"/>
            <a:r>
              <a:rPr lang="en-GB" sz="2800" dirty="0" smtClean="0">
                <a:solidFill>
                  <a:schemeClr val="tx1"/>
                </a:solidFill>
                <a:latin typeface="Times New Roman" panose="02020603050405020304" pitchFamily="18" charset="0"/>
                <a:cs typeface="Times New Roman" panose="02020603050405020304" pitchFamily="18" charset="0"/>
              </a:rPr>
              <a:t>International tourism receipts in destinations around the world grew by 3.6 % and the international arrivals increased by 4.%, reaching a total of 1,184 million in 2015. for the fourth consecutive year, international tourism grew faster than world merchandise trade, raising tourisms share in the world’s exports to 7% in 2015. the total export value from international tourism amounted to US$ 1.4 trillion or US$ 4 billion a day on average during 2015 (UNWTO, 2016).</a:t>
            </a:r>
          </a:p>
          <a:p>
            <a:pPr algn="just"/>
            <a:r>
              <a:rPr lang="en-GB" sz="2800" dirty="0" smtClean="0">
                <a:solidFill>
                  <a:schemeClr val="tx1"/>
                </a:solidFill>
                <a:latin typeface="Times New Roman" panose="02020603050405020304" pitchFamily="18" charset="0"/>
                <a:cs typeface="Times New Roman" panose="02020603050405020304" pitchFamily="18" charset="0"/>
              </a:rPr>
              <a:t>Tourism is one of the leading job creators in the world. The industry employs more than 98 million people directly, representing over 3% of all employment. When indirect and induced impacts are included, the industry contributes to around one in every eleven jobs world wide. </a:t>
            </a:r>
          </a:p>
          <a:p>
            <a:pPr algn="just"/>
            <a:r>
              <a:rPr lang="en-GB" sz="2800" dirty="0" smtClean="0">
                <a:solidFill>
                  <a:schemeClr val="tx1"/>
                </a:solidFill>
                <a:latin typeface="Times New Roman" panose="02020603050405020304" pitchFamily="18" charset="0"/>
                <a:cs typeface="Times New Roman" panose="02020603050405020304" pitchFamily="18" charset="0"/>
              </a:rPr>
              <a:t>The share of world employment in Travel and Tourism is greater than that for the Auto Manufacturing and Chemicals Manufacturing industries combined, across every region of the world (World Economic Forum, 2013). One job in tourism generates 1.5 jobs elsewhere (UNWTO, 2016).</a:t>
            </a:r>
          </a:p>
        </p:txBody>
      </p:sp>
    </p:spTree>
    <p:extLst>
      <p:ext uri="{BB962C8B-B14F-4D97-AF65-F5344CB8AC3E}">
        <p14:creationId xmlns:p14="http://schemas.microsoft.com/office/powerpoint/2010/main" val="548913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INTRODUCTION – Contd.</a:t>
            </a:r>
            <a:endParaRPr lang="en-GB" dirty="0"/>
          </a:p>
        </p:txBody>
      </p:sp>
      <p:sp>
        <p:nvSpPr>
          <p:cNvPr id="3" name="Content Placeholder 2"/>
          <p:cNvSpPr>
            <a:spLocks noGrp="1"/>
          </p:cNvSpPr>
          <p:nvPr>
            <p:ph idx="1"/>
          </p:nvPr>
        </p:nvSpPr>
        <p:spPr>
          <a:xfrm>
            <a:off x="685801" y="2065867"/>
            <a:ext cx="8915400" cy="4550535"/>
          </a:xfrm>
        </p:spPr>
        <p:txBody>
          <a:bodyPr>
            <a:normAutofit fontScale="92500" lnSpcReduction="20000"/>
          </a:bodyPr>
          <a:lstStyle/>
          <a:p>
            <a:pPr algn="just"/>
            <a:r>
              <a:rPr lang="en-GB" sz="2800" dirty="0">
                <a:solidFill>
                  <a:schemeClr val="tx1"/>
                </a:solidFill>
                <a:latin typeface="Times New Roman" panose="02020603050405020304" pitchFamily="18" charset="0"/>
                <a:cs typeface="Times New Roman" panose="02020603050405020304" pitchFamily="18" charset="0"/>
              </a:rPr>
              <a:t>T</a:t>
            </a:r>
            <a:r>
              <a:rPr lang="en-GB" sz="2800" dirty="0" smtClean="0">
                <a:solidFill>
                  <a:schemeClr val="tx1"/>
                </a:solidFill>
                <a:latin typeface="Times New Roman" panose="02020603050405020304" pitchFamily="18" charset="0"/>
                <a:cs typeface="Times New Roman" panose="02020603050405020304" pitchFamily="18" charset="0"/>
              </a:rPr>
              <a:t>he vision of Zambia for tourism sector is to see Zambia as a major tourism destination of choice with the unique features which contributes to sustainable economic growth and poverty reduction by 2030. </a:t>
            </a:r>
          </a:p>
          <a:p>
            <a:pPr algn="just"/>
            <a:r>
              <a:rPr lang="en-GB" sz="2800" dirty="0" smtClean="0">
                <a:solidFill>
                  <a:schemeClr val="tx1"/>
                </a:solidFill>
                <a:latin typeface="Times New Roman" panose="02020603050405020304" pitchFamily="18" charset="0"/>
                <a:cs typeface="Times New Roman" panose="02020603050405020304" pitchFamily="18" charset="0"/>
              </a:rPr>
              <a:t>Tourism is one of the priority sectors for development in Zambia and has the potential to be a major contributor to social economic development of a country. </a:t>
            </a:r>
          </a:p>
          <a:p>
            <a:pPr algn="just"/>
            <a:r>
              <a:rPr lang="en-GB" sz="2800" dirty="0" smtClean="0">
                <a:solidFill>
                  <a:schemeClr val="tx1"/>
                </a:solidFill>
                <a:latin typeface="Times New Roman" panose="02020603050405020304" pitchFamily="18" charset="0"/>
                <a:cs typeface="Times New Roman" panose="02020603050405020304" pitchFamily="18" charset="0"/>
              </a:rPr>
              <a:t>The target of Sixth National Development Plan is to reach the international tourist arrivals to 1, 250, 000; annual direct tourism earnings to US$ 449 millions; employment level to 45, 000; bed space to 25, 500 and the average length of stay for tourists to 14 days in 2015 (SNDP 2011 – 15).</a:t>
            </a: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6061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Times New Roman" panose="02020603050405020304" pitchFamily="18" charset="0"/>
                <a:cs typeface="Times New Roman" panose="02020603050405020304" pitchFamily="18" charset="0"/>
              </a:rPr>
              <a:t>Tourism Policy In Zambia</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algn="just"/>
            <a:r>
              <a:rPr lang="en-GB" sz="2800" dirty="0" smtClean="0">
                <a:solidFill>
                  <a:schemeClr val="tx1"/>
                </a:solidFill>
                <a:latin typeface="Times New Roman" panose="02020603050405020304" pitchFamily="18" charset="0"/>
                <a:cs typeface="Times New Roman" panose="02020603050405020304" pitchFamily="18" charset="0"/>
              </a:rPr>
              <a:t>Until 1991 tourism was not a priority sector. However, since 1991 the social and economic potential of the sector was recognised. The Government realised that there was need to formulate guidelines through clear and well-defined policies for the development of tourism. The Government of Zambia decided that the tourism development should be led by the private sector with the public sector providing the necessary enabling environment through appropriate policy measures and support infrastructure improvements.</a:t>
            </a:r>
          </a:p>
          <a:p>
            <a:pPr algn="just"/>
            <a:r>
              <a:rPr lang="en-GB" sz="2800" dirty="0" smtClean="0">
                <a:solidFill>
                  <a:schemeClr val="tx1"/>
                </a:solidFill>
                <a:latin typeface="Times New Roman" panose="02020603050405020304" pitchFamily="18" charset="0"/>
                <a:cs typeface="Times New Roman" panose="02020603050405020304" pitchFamily="18" charset="0"/>
              </a:rPr>
              <a:t>According the Government policy of 1997, it encourages the participation of the private sector in tourism, ensured that tourism development was environmentally sustainable, encouraged the diversification of the tourism product, provided investment incentives in tourism and encouraged rural community participation.</a:t>
            </a: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42210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Tourism Policy In </a:t>
            </a:r>
            <a:r>
              <a:rPr lang="en-GB" dirty="0" smtClean="0">
                <a:latin typeface="Times New Roman" panose="02020603050405020304" pitchFamily="18" charset="0"/>
                <a:cs typeface="Times New Roman" panose="02020603050405020304" pitchFamily="18" charset="0"/>
              </a:rPr>
              <a:t>Zambia – Contd. </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GB" sz="2800" dirty="0" smtClean="0">
                <a:solidFill>
                  <a:schemeClr val="tx1"/>
                </a:solidFill>
                <a:latin typeface="Times New Roman" panose="02020603050405020304" pitchFamily="18" charset="0"/>
                <a:cs typeface="Times New Roman" panose="02020603050405020304" pitchFamily="18" charset="0"/>
              </a:rPr>
              <a:t>Some major policy reforms that had taken place since 2000 include the restructuring of the Ministry of Tourism, Environment and Natural Resources in 2003; the process of the formation of the Forestry Commission, which commenced in 2004; and the enactment of the Zambia Tourism Board Act to facilitate restructuring of the Zambia National Tourist Board into a purely marketing body. </a:t>
            </a:r>
          </a:p>
          <a:p>
            <a:pPr algn="just"/>
            <a:r>
              <a:rPr lang="en-GB" sz="2800" dirty="0" smtClean="0">
                <a:solidFill>
                  <a:schemeClr val="tx1"/>
                </a:solidFill>
                <a:latin typeface="Times New Roman" panose="02020603050405020304" pitchFamily="18" charset="0"/>
                <a:cs typeface="Times New Roman" panose="02020603050405020304" pitchFamily="18" charset="0"/>
              </a:rPr>
              <a:t>A new legislation aimed among others at streamlining licensing procedures and reducing the cost of doing business in the tourism sector was undertaken. </a:t>
            </a:r>
          </a:p>
          <a:p>
            <a:pPr algn="just"/>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1230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Tourism Policy In Zambia – Contd. </a:t>
            </a:r>
          </a:p>
        </p:txBody>
      </p:sp>
      <p:sp>
        <p:nvSpPr>
          <p:cNvPr id="3" name="Content Placeholder 2"/>
          <p:cNvSpPr>
            <a:spLocks noGrp="1"/>
          </p:cNvSpPr>
          <p:nvPr>
            <p:ph idx="1"/>
          </p:nvPr>
        </p:nvSpPr>
        <p:spPr>
          <a:xfrm>
            <a:off x="824807" y="2065867"/>
            <a:ext cx="8915400" cy="4589172"/>
          </a:xfrm>
        </p:spPr>
        <p:txBody>
          <a:bodyPr>
            <a:noAutofit/>
          </a:bodyPr>
          <a:lstStyle/>
          <a:p>
            <a:pPr algn="just"/>
            <a:r>
              <a:rPr lang="en-GB" sz="2200" dirty="0">
                <a:solidFill>
                  <a:schemeClr val="tx1"/>
                </a:solidFill>
                <a:latin typeface="Times New Roman" panose="02020603050405020304" pitchFamily="18" charset="0"/>
                <a:cs typeface="Times New Roman" panose="02020603050405020304" pitchFamily="18" charset="0"/>
              </a:rPr>
              <a:t>The general policy of the Government during the Fifth National Development Plan (FNDP) was for the private sector to drive tourism development within the overall public sector tourism policy framework. In this respect, the role of the Government continued to be that of :</a:t>
            </a:r>
          </a:p>
          <a:p>
            <a:pPr marL="0" indent="0" algn="just">
              <a:buNone/>
            </a:pPr>
            <a:endParaRPr lang="en-GB" sz="2200" dirty="0">
              <a:solidFill>
                <a:schemeClr val="tx1"/>
              </a:solidFill>
              <a:latin typeface="Times New Roman" panose="02020603050405020304" pitchFamily="18" charset="0"/>
              <a:cs typeface="Times New Roman" panose="02020603050405020304" pitchFamily="18" charset="0"/>
            </a:endParaRPr>
          </a:p>
          <a:p>
            <a:pPr marL="571500" indent="-571500" algn="just">
              <a:buFont typeface="+mj-lt"/>
              <a:buAutoNum type="romanUcPeriod"/>
            </a:pPr>
            <a:r>
              <a:rPr lang="en-GB" sz="2200" dirty="0">
                <a:solidFill>
                  <a:schemeClr val="tx1"/>
                </a:solidFill>
                <a:latin typeface="Times New Roman" panose="02020603050405020304" pitchFamily="18" charset="0"/>
                <a:cs typeface="Times New Roman" panose="02020603050405020304" pitchFamily="18" charset="0"/>
              </a:rPr>
              <a:t>Facilitation of tourism development;</a:t>
            </a:r>
          </a:p>
          <a:p>
            <a:pPr marL="571500" indent="-571500" algn="just">
              <a:buFont typeface="+mj-lt"/>
              <a:buAutoNum type="romanUcPeriod"/>
            </a:pPr>
            <a:r>
              <a:rPr lang="en-GB" sz="2200" dirty="0">
                <a:solidFill>
                  <a:schemeClr val="tx1"/>
                </a:solidFill>
                <a:latin typeface="Times New Roman" panose="02020603050405020304" pitchFamily="18" charset="0"/>
                <a:cs typeface="Times New Roman" panose="02020603050405020304" pitchFamily="18" charset="0"/>
              </a:rPr>
              <a:t>Formulation and implementation of tourism related policies</a:t>
            </a:r>
            <a:r>
              <a:rPr lang="en-GB" sz="2200" dirty="0" smtClean="0">
                <a:solidFill>
                  <a:schemeClr val="tx1"/>
                </a:solidFill>
                <a:latin typeface="Times New Roman" panose="02020603050405020304" pitchFamily="18" charset="0"/>
                <a:cs typeface="Times New Roman" panose="02020603050405020304" pitchFamily="18" charset="0"/>
              </a:rPr>
              <a:t>;</a:t>
            </a:r>
          </a:p>
          <a:p>
            <a:pPr marL="571500" indent="-571500" algn="just">
              <a:buFont typeface="+mj-lt"/>
              <a:buAutoNum type="romanUcPeriod"/>
            </a:pPr>
            <a:r>
              <a:rPr lang="en-GB" sz="2200" dirty="0" smtClean="0">
                <a:solidFill>
                  <a:schemeClr val="tx1"/>
                </a:solidFill>
                <a:latin typeface="Times New Roman" panose="02020603050405020304" pitchFamily="18" charset="0"/>
                <a:cs typeface="Times New Roman" panose="02020603050405020304" pitchFamily="18" charset="0"/>
              </a:rPr>
              <a:t>Enactment of legislation to consolidate legislative developments;</a:t>
            </a:r>
          </a:p>
          <a:p>
            <a:pPr marL="571500" indent="-571500" algn="just">
              <a:buFont typeface="+mj-lt"/>
              <a:buAutoNum type="romanUcPeriod"/>
            </a:pPr>
            <a:r>
              <a:rPr lang="en-GB" sz="2200" dirty="0" smtClean="0">
                <a:solidFill>
                  <a:schemeClr val="tx1"/>
                </a:solidFill>
                <a:latin typeface="Times New Roman" panose="02020603050405020304" pitchFamily="18" charset="0"/>
                <a:cs typeface="Times New Roman" panose="02020603050405020304" pitchFamily="18" charset="0"/>
              </a:rPr>
              <a:t>Elimination of conflicts or overlaps within and outside the sector; and </a:t>
            </a:r>
          </a:p>
          <a:p>
            <a:pPr marL="571500" indent="-571500" algn="just">
              <a:buFont typeface="+mj-lt"/>
              <a:buAutoNum type="romanUcPeriod"/>
            </a:pPr>
            <a:r>
              <a:rPr lang="en-GB" sz="2200" dirty="0" smtClean="0">
                <a:solidFill>
                  <a:schemeClr val="tx1"/>
                </a:solidFill>
                <a:latin typeface="Times New Roman" panose="02020603050405020304" pitchFamily="18" charset="0"/>
                <a:cs typeface="Times New Roman" panose="02020603050405020304" pitchFamily="18" charset="0"/>
              </a:rPr>
              <a:t>Introduction of appropriate administrative structures necessary for the implementation.</a:t>
            </a:r>
            <a:endParaRPr lang="en-GB" sz="2200" dirty="0"/>
          </a:p>
        </p:txBody>
      </p:sp>
    </p:spTree>
    <p:extLst>
      <p:ext uri="{BB962C8B-B14F-4D97-AF65-F5344CB8AC3E}">
        <p14:creationId xmlns:p14="http://schemas.microsoft.com/office/powerpoint/2010/main" val="4085531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imes New Roman" panose="02020603050405020304" pitchFamily="18" charset="0"/>
                <a:cs typeface="Times New Roman" panose="02020603050405020304" pitchFamily="18" charset="0"/>
              </a:rPr>
              <a:t>Tourism Policy In Zambia – Contd. </a:t>
            </a:r>
          </a:p>
        </p:txBody>
      </p:sp>
      <p:sp>
        <p:nvSpPr>
          <p:cNvPr id="3" name="Content Placeholder 2"/>
          <p:cNvSpPr>
            <a:spLocks noGrp="1"/>
          </p:cNvSpPr>
          <p:nvPr>
            <p:ph idx="1"/>
          </p:nvPr>
        </p:nvSpPr>
        <p:spPr/>
        <p:txBody>
          <a:bodyPr>
            <a:normAutofit/>
          </a:bodyPr>
          <a:lstStyle/>
          <a:p>
            <a:pPr algn="just"/>
            <a:r>
              <a:rPr lang="en-GB" sz="2800" dirty="0" smtClean="0">
                <a:solidFill>
                  <a:schemeClr val="tx1"/>
                </a:solidFill>
                <a:latin typeface="Times New Roman" panose="02020603050405020304" pitchFamily="18" charset="0"/>
                <a:cs typeface="Times New Roman" panose="02020603050405020304" pitchFamily="18" charset="0"/>
              </a:rPr>
              <a:t>During the Sixth National Development Plan (SNDP) Government continued to review the policies and legal frameworks in order to align them to new developments and continued to provide an enabling environment for accelerated private sector investment and development. Efforts were made to encourage private sector participation in eco-tourism in rural areas so as to promote employment and reduce poverty. </a:t>
            </a: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55942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ustom 3">
      <a:dk1>
        <a:sysClr val="windowText" lastClr="000000"/>
      </a:dk1>
      <a:lt1>
        <a:sysClr val="window" lastClr="FFFFFF"/>
      </a:lt1>
      <a:dk2>
        <a:srgbClr val="632E62"/>
      </a:dk2>
      <a:lt2>
        <a:srgbClr val="EAE5EB"/>
      </a:lt2>
      <a:accent1>
        <a:srgbClr val="650313"/>
      </a:accent1>
      <a:accent2>
        <a:srgbClr val="630103"/>
      </a:accent2>
      <a:accent3>
        <a:srgbClr val="755DD9"/>
      </a:accent3>
      <a:accent4>
        <a:srgbClr val="665EB8"/>
      </a:accent4>
      <a:accent5>
        <a:srgbClr val="45A5ED"/>
      </a:accent5>
      <a:accent6>
        <a:srgbClr val="5982DB"/>
      </a:accent6>
      <a:hlink>
        <a:srgbClr val="0066FF"/>
      </a:hlink>
      <a:folHlink>
        <a:srgbClr val="666699"/>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236</TotalTime>
  <Words>2603</Words>
  <Application>Microsoft Office PowerPoint</Application>
  <PresentationFormat>Widescreen</PresentationFormat>
  <Paragraphs>468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Celestial</vt:lpstr>
      <vt:lpstr>TOURISM POLICY FOR SUSTAINABLE DEVELOPMENT IN ZAMBIA</vt:lpstr>
      <vt:lpstr>INTRODUCTION</vt:lpstr>
      <vt:lpstr>INTRODUCTION – Contd.</vt:lpstr>
      <vt:lpstr>INTRODUCTION – Contd.</vt:lpstr>
      <vt:lpstr>INTRODUCTION – Contd.</vt:lpstr>
      <vt:lpstr>Tourism Policy In Zambia</vt:lpstr>
      <vt:lpstr>Tourism Policy In Zambia – Contd. </vt:lpstr>
      <vt:lpstr>Tourism Policy In Zambia – Contd. </vt:lpstr>
      <vt:lpstr>Tourism Policy In Zambia – Contd. </vt:lpstr>
      <vt:lpstr>Tourism Policy In Zambia – Contd. </vt:lpstr>
      <vt:lpstr>Performance of Tourism Sector</vt:lpstr>
      <vt:lpstr>PowerPoint Presentation</vt:lpstr>
      <vt:lpstr>PowerPoint Presentation</vt:lpstr>
      <vt:lpstr>PowerPoint Presentation</vt:lpstr>
      <vt:lpstr>PowerPoint Presentation</vt:lpstr>
      <vt:lpstr>PowerPoint Presentation</vt:lpstr>
      <vt:lpstr>Challenges of Tourism Development in Zambia</vt:lpstr>
      <vt:lpstr>Challenges of Tourism Development in Zambia – Contd.</vt:lpstr>
      <vt:lpstr>Recommendations</vt:lpstr>
      <vt:lpstr>Recommendations – Contd. </vt:lpstr>
      <vt:lpstr>Recommendations – Contd.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POLICY FOR SUSTAINABLE DEVELOPMENT IN ZAMBIA</dc:title>
  <dc:creator>Maliti</dc:creator>
  <cp:lastModifiedBy>Prof. Ali</cp:lastModifiedBy>
  <cp:revision>26</cp:revision>
  <dcterms:created xsi:type="dcterms:W3CDTF">2016-06-09T07:02:15Z</dcterms:created>
  <dcterms:modified xsi:type="dcterms:W3CDTF">2016-06-14T08:14:15Z</dcterms:modified>
</cp:coreProperties>
</file>