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7" r:id="rId2"/>
  </p:sldMasterIdLst>
  <p:notesMasterIdLst>
    <p:notesMasterId r:id="rId22"/>
  </p:notesMasterIdLst>
  <p:sldIdLst>
    <p:sldId id="257" r:id="rId3"/>
    <p:sldId id="258" r:id="rId4"/>
    <p:sldId id="309" r:id="rId5"/>
    <p:sldId id="328" r:id="rId6"/>
    <p:sldId id="329" r:id="rId7"/>
    <p:sldId id="339" r:id="rId8"/>
    <p:sldId id="340" r:id="rId9"/>
    <p:sldId id="330" r:id="rId10"/>
    <p:sldId id="331" r:id="rId11"/>
    <p:sldId id="313" r:id="rId12"/>
    <p:sldId id="332" r:id="rId13"/>
    <p:sldId id="311" r:id="rId14"/>
    <p:sldId id="333" r:id="rId15"/>
    <p:sldId id="334" r:id="rId16"/>
    <p:sldId id="335" r:id="rId17"/>
    <p:sldId id="336" r:id="rId18"/>
    <p:sldId id="337" r:id="rId19"/>
    <p:sldId id="338" r:id="rId20"/>
    <p:sldId id="341" r:id="rId21"/>
  </p:sldIdLst>
  <p:sldSz cx="9144000" cy="6858000" type="screen4x3"/>
  <p:notesSz cx="6797675" cy="9928225"/>
  <p:embeddedFontLst>
    <p:embeddedFont>
      <p:font typeface="HelveticaNeue-Thin" panose="020B0604020202020204"/>
      <p:regular r:id="rId23"/>
    </p:embeddedFont>
    <p:embeddedFont>
      <p:font typeface="Calibri" panose="020F0502020204030204" pitchFamily="34" charset="0"/>
      <p:regular r:id="rId24"/>
      <p:bold r:id="rId25"/>
      <p:italic r:id="rId26"/>
      <p:boldItalic r:id="rId27"/>
    </p:embeddedFont>
    <p:embeddedFont>
      <p:font typeface="HelveticaNeue-Light"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0844" autoAdjust="0"/>
  </p:normalViewPr>
  <p:slideViewPr>
    <p:cSldViewPr>
      <p:cViewPr varScale="1">
        <p:scale>
          <a:sx n="70" d="100"/>
          <a:sy n="70" d="100"/>
        </p:scale>
        <p:origin x="110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A52FF50-FB01-4733-A634-5E6E69546406}" type="datetimeFigureOut">
              <a:rPr lang="en-GB" smtClean="0"/>
              <a:pPr/>
              <a:t>17/06/2016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AFF25E7-C898-4A5B-8818-EAC4FE3454D2}" type="slidenum">
              <a:rPr lang="en-GB" smtClean="0"/>
              <a:pPr/>
              <a:t>‹#›</a:t>
            </a:fld>
            <a:endParaRPr lang="en-GB"/>
          </a:p>
        </p:txBody>
      </p:sp>
    </p:spTree>
    <p:extLst>
      <p:ext uri="{BB962C8B-B14F-4D97-AF65-F5344CB8AC3E}">
        <p14:creationId xmlns:p14="http://schemas.microsoft.com/office/powerpoint/2010/main" val="108034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Front Cover Option 1">
    <p:spTree>
      <p:nvGrpSpPr>
        <p:cNvPr id="1" name=""/>
        <p:cNvGrpSpPr/>
        <p:nvPr/>
      </p:nvGrpSpPr>
      <p:grpSpPr>
        <a:xfrm>
          <a:off x="0" y="0"/>
          <a:ext cx="0" cy="0"/>
          <a:chOff x="0" y="0"/>
          <a:chExt cx="0" cy="0"/>
        </a:xfrm>
      </p:grpSpPr>
      <p:pic>
        <p:nvPicPr>
          <p:cNvPr id="42" name="Picture 41" descr="Powerpoint_Front Covers6.jpg"/>
          <p:cNvPicPr>
            <a:picLocks noChangeAspect="1"/>
          </p:cNvPicPr>
          <p:nvPr userDrawn="1"/>
        </p:nvPicPr>
        <p:blipFill>
          <a:blip r:embed="rId2" cstate="print"/>
          <a:stretch>
            <a:fillRect/>
          </a:stretch>
        </p:blipFill>
        <p:spPr>
          <a:xfrm>
            <a:off x="3662" y="5943"/>
            <a:ext cx="9140338" cy="6846113"/>
          </a:xfrm>
          <a:prstGeom prst="rect">
            <a:avLst/>
          </a:prstGeom>
        </p:spPr>
      </p:pic>
      <p:sp>
        <p:nvSpPr>
          <p:cNvPr id="44" name="Rectangle 43"/>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a:solidFill>
                  <a:schemeClr val="bg1"/>
                </a:solidFill>
                <a:latin typeface="HelveticaNeue-Thin" pitchFamily="2" charset="0"/>
              </a:defRPr>
            </a:lvl1pPr>
          </a:lstStyle>
          <a:p>
            <a:r>
              <a:rPr lang="en-GB" sz="4000" dirty="0" smtClean="0">
                <a:solidFill>
                  <a:schemeClr val="bg1"/>
                </a:solidFill>
                <a:latin typeface="HelveticaNeue-Thin" pitchFamily="2" charset="0"/>
              </a:rPr>
              <a:t>Title goes here over two lines generic</a:t>
            </a:r>
            <a:endParaRPr lang="en-GB" sz="4000" dirty="0">
              <a:solidFill>
                <a:schemeClr val="bg1"/>
              </a:solidFill>
              <a:latin typeface="HelveticaNeue-Thin" pitchFamily="2" charset="0"/>
            </a:endParaRPr>
          </a:p>
        </p:txBody>
      </p:sp>
      <p:sp>
        <p:nvSpPr>
          <p:cNvPr id="17" name="TextBox 16"/>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A Case for Zambia </a:t>
            </a:r>
            <a:endParaRPr lang="en-GB" sz="2000" dirty="0">
              <a:solidFill>
                <a:schemeClr val="bg1"/>
              </a:solidFill>
              <a:latin typeface="HelveticaNeue-Light" pitchFamily="2" charset="0"/>
            </a:endParaRPr>
          </a:p>
        </p:txBody>
      </p:sp>
      <p:sp>
        <p:nvSpPr>
          <p:cNvPr id="19" name="Text Placeholder 18"/>
          <p:cNvSpPr>
            <a:spLocks noGrp="1"/>
          </p:cNvSpPr>
          <p:nvPr>
            <p:ph type="body" sz="quarter" idx="11" hasCustomPrompt="1"/>
          </p:nvPr>
        </p:nvSpPr>
        <p:spPr>
          <a:xfrm>
            <a:off x="611188" y="5949628"/>
            <a:ext cx="2016596" cy="287684"/>
          </a:xfrm>
          <a:prstGeom prst="rect">
            <a:avLst/>
          </a:prstGeom>
        </p:spPr>
        <p:txBody>
          <a:bodyPr/>
          <a:lstStyle>
            <a:lvl1pPr>
              <a:buNone/>
              <a:defRPr sz="1500">
                <a:solidFill>
                  <a:schemeClr val="bg1"/>
                </a:solidFill>
              </a:defRPr>
            </a:lvl1pPr>
          </a:lstStyle>
          <a:p>
            <a:pPr lvl="0"/>
            <a:r>
              <a:rPr lang="en-GB" dirty="0" smtClean="0"/>
              <a:t>&lt;Presentation date&gt;</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6319560" cy="1008062"/>
          </a:xfrm>
          <a:prstGeom prst="rect">
            <a:avLst/>
          </a:prstGeom>
        </p:spPr>
        <p:txBody>
          <a:bodyPr/>
          <a:lstStyle>
            <a:lvl1pPr>
              <a:buFontTx/>
              <a:buNone/>
              <a:defRPr sz="3500">
                <a:solidFill>
                  <a:schemeClr val="bg1"/>
                </a:solidFill>
                <a:latin typeface="+mj-lt"/>
              </a:defRPr>
            </a:lvl1pPr>
          </a:lstStyle>
          <a:p>
            <a:pPr lvl="0"/>
            <a:r>
              <a:rPr lang="en-US" dirty="0" smtClean="0"/>
              <a:t>Heading goes here</a:t>
            </a:r>
            <a:endParaRPr lang="en-GB" dirty="0"/>
          </a:p>
        </p:txBody>
      </p:sp>
      <p:sp>
        <p:nvSpPr>
          <p:cNvPr id="8" name="Content Placeholder 7"/>
          <p:cNvSpPr>
            <a:spLocks noGrp="1"/>
          </p:cNvSpPr>
          <p:nvPr>
            <p:ph sz="quarter" idx="11"/>
          </p:nvPr>
        </p:nvSpPr>
        <p:spPr>
          <a:xfrm>
            <a:off x="611188" y="2349500"/>
            <a:ext cx="360077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2"/>
          </p:nvPr>
        </p:nvSpPr>
        <p:spPr>
          <a:xfrm>
            <a:off x="4932363" y="2349500"/>
            <a:ext cx="3600450"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asic Section Header Option 1">
    <p:spTree>
      <p:nvGrpSpPr>
        <p:cNvPr id="1" name=""/>
        <p:cNvGrpSpPr/>
        <p:nvPr/>
      </p:nvGrpSpPr>
      <p:grpSpPr>
        <a:xfrm>
          <a:off x="0" y="0"/>
          <a:ext cx="0" cy="0"/>
          <a:chOff x="0" y="0"/>
          <a:chExt cx="0" cy="0"/>
        </a:xfrm>
      </p:grpSpPr>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pic>
        <p:nvPicPr>
          <p:cNvPr id="10" name="Picture 9" descr="10LIQ12448 Liquid logo FIN color.png"/>
          <p:cNvPicPr>
            <a:picLocks noChangeAspect="1"/>
          </p:cNvPicPr>
          <p:nvPr userDrawn="1"/>
        </p:nvPicPr>
        <p:blipFill>
          <a:blip r:embed="rId3" cstate="email"/>
          <a:stretch>
            <a:fillRect/>
          </a:stretch>
        </p:blipFill>
        <p:spPr>
          <a:xfrm>
            <a:off x="7236296" y="692696"/>
            <a:ext cx="1720194" cy="1216175"/>
          </a:xfrm>
          <a:prstGeom prst="rect">
            <a:avLst/>
          </a:prstGeom>
        </p:spPr>
      </p:pic>
      <p:sp>
        <p:nvSpPr>
          <p:cNvPr id="5" name="Text Placeholder 10"/>
          <p:cNvSpPr>
            <a:spLocks noGrp="1"/>
          </p:cNvSpPr>
          <p:nvPr>
            <p:ph type="body" sz="quarter" idx="10" hasCustomPrompt="1"/>
          </p:nvPr>
        </p:nvSpPr>
        <p:spPr>
          <a:xfrm>
            <a:off x="628704" y="908720"/>
            <a:ext cx="6319560" cy="1008062"/>
          </a:xfrm>
          <a:prstGeom prst="rect">
            <a:avLst/>
          </a:prstGeom>
        </p:spPr>
        <p:txBody>
          <a:bodyPr>
            <a:normAutofit/>
          </a:bodyPr>
          <a:lstStyle>
            <a:lvl1pPr>
              <a:buFontTx/>
              <a:buNone/>
              <a:defRPr sz="3500">
                <a:solidFill>
                  <a:srgbClr val="0098DB"/>
                </a:solidFill>
                <a:latin typeface="+mj-lt"/>
              </a:defRPr>
            </a:lvl1pPr>
          </a:lstStyle>
          <a:p>
            <a:pPr lvl="0"/>
            <a:r>
              <a:rPr lang="en-US" dirty="0" smtClean="0"/>
              <a:t>Heading goes here</a:t>
            </a:r>
            <a:endParaRPr lang="en-GB" dirty="0"/>
          </a:p>
        </p:txBody>
      </p:sp>
      <p:sp>
        <p:nvSpPr>
          <p:cNvPr id="7" name="Content Placeholder 6"/>
          <p:cNvSpPr>
            <a:spLocks noGrp="1"/>
          </p:cNvSpPr>
          <p:nvPr>
            <p:ph sz="quarter" idx="11"/>
          </p:nvPr>
        </p:nvSpPr>
        <p:spPr>
          <a:xfrm>
            <a:off x="611188" y="2349500"/>
            <a:ext cx="360077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7"/>
          <p:cNvSpPr>
            <a:spLocks noGrp="1"/>
          </p:cNvSpPr>
          <p:nvPr>
            <p:ph sz="quarter" idx="12"/>
          </p:nvPr>
        </p:nvSpPr>
        <p:spPr>
          <a:xfrm>
            <a:off x="4932363" y="2349500"/>
            <a:ext cx="3600450"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Header Option 1">
    <p:spTree>
      <p:nvGrpSpPr>
        <p:cNvPr id="1" name=""/>
        <p:cNvGrpSpPr/>
        <p:nvPr/>
      </p:nvGrpSpPr>
      <p:grpSpPr>
        <a:xfrm>
          <a:off x="0" y="0"/>
          <a:ext cx="0" cy="0"/>
          <a:chOff x="0" y="0"/>
          <a:chExt cx="0" cy="0"/>
        </a:xfrm>
      </p:grpSpPr>
      <p:pic>
        <p:nvPicPr>
          <p:cNvPr id="7" name="Picture 6" descr="Powerpoint_New_Section Headers.jpg"/>
          <p:cNvPicPr>
            <a:picLocks noChangeAspect="1"/>
          </p:cNvPicPr>
          <p:nvPr userDrawn="1"/>
        </p:nvPicPr>
        <p:blipFill>
          <a:blip r:embed="rId2" cstate="email"/>
          <a:stretch>
            <a:fillRect/>
          </a:stretch>
        </p:blipFill>
        <p:spPr>
          <a:xfrm>
            <a:off x="3662" y="0"/>
            <a:ext cx="9136675" cy="6858000"/>
          </a:xfrm>
          <a:prstGeom prst="rect">
            <a:avLst/>
          </a:prstGeom>
        </p:spPr>
      </p:pic>
      <p:sp>
        <p:nvSpPr>
          <p:cNvPr id="9" name="Rectangle 8"/>
          <p:cNvSpPr/>
          <p:nvPr/>
        </p:nvSpPr>
        <p:spPr>
          <a:xfrm>
            <a:off x="0" y="748418"/>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Header Option 2">
    <p:spTree>
      <p:nvGrpSpPr>
        <p:cNvPr id="1" name=""/>
        <p:cNvGrpSpPr/>
        <p:nvPr/>
      </p:nvGrpSpPr>
      <p:grpSpPr>
        <a:xfrm>
          <a:off x="0" y="0"/>
          <a:ext cx="0" cy="0"/>
          <a:chOff x="0" y="0"/>
          <a:chExt cx="0" cy="0"/>
        </a:xfrm>
      </p:grpSpPr>
      <p:pic>
        <p:nvPicPr>
          <p:cNvPr id="7" name="Picture 6" descr="Powerpoint_New_Section Headers2.jpg"/>
          <p:cNvPicPr>
            <a:picLocks noChangeAspect="1"/>
          </p:cNvPicPr>
          <p:nvPr userDrawn="1"/>
        </p:nvPicPr>
        <p:blipFill>
          <a:blip r:embed="rId2" cstate="email"/>
          <a:stretch>
            <a:fillRect/>
          </a:stretch>
        </p:blipFill>
        <p:spPr>
          <a:xfrm>
            <a:off x="3662" y="0"/>
            <a:ext cx="9136675" cy="6858000"/>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Header Option 3">
    <p:spTree>
      <p:nvGrpSpPr>
        <p:cNvPr id="1" name=""/>
        <p:cNvGrpSpPr/>
        <p:nvPr/>
      </p:nvGrpSpPr>
      <p:grpSpPr>
        <a:xfrm>
          <a:off x="0" y="0"/>
          <a:ext cx="0" cy="0"/>
          <a:chOff x="0" y="0"/>
          <a:chExt cx="0" cy="0"/>
        </a:xfrm>
      </p:grpSpPr>
      <p:pic>
        <p:nvPicPr>
          <p:cNvPr id="8" name="Picture 7" descr="Powerpoint_New_Section Headers3.jpg"/>
          <p:cNvPicPr>
            <a:picLocks noChangeAspect="1"/>
          </p:cNvPicPr>
          <p:nvPr userDrawn="1"/>
        </p:nvPicPr>
        <p:blipFill>
          <a:blip r:embed="rId2" cstate="email"/>
          <a:stretch>
            <a:fillRect/>
          </a:stretch>
        </p:blipFill>
        <p:spPr>
          <a:xfrm>
            <a:off x="3662" y="0"/>
            <a:ext cx="9136675" cy="6858000"/>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Header Option 4">
    <p:spTree>
      <p:nvGrpSpPr>
        <p:cNvPr id="1" name=""/>
        <p:cNvGrpSpPr/>
        <p:nvPr/>
      </p:nvGrpSpPr>
      <p:grpSpPr>
        <a:xfrm>
          <a:off x="0" y="0"/>
          <a:ext cx="0" cy="0"/>
          <a:chOff x="0" y="0"/>
          <a:chExt cx="0" cy="0"/>
        </a:xfrm>
      </p:grpSpPr>
      <p:pic>
        <p:nvPicPr>
          <p:cNvPr id="10" name="Picture 9" descr="Powerpoint_New_Section Headers4.jpg"/>
          <p:cNvPicPr>
            <a:picLocks noChangeAspect="1"/>
          </p:cNvPicPr>
          <p:nvPr userDrawn="1"/>
        </p:nvPicPr>
        <p:blipFill>
          <a:blip r:embed="rId2" cstate="email"/>
          <a:stretch>
            <a:fillRect/>
          </a:stretch>
        </p:blipFill>
        <p:spPr>
          <a:xfrm>
            <a:off x="3662" y="0"/>
            <a:ext cx="9136675" cy="6850685"/>
          </a:xfrm>
          <a:prstGeom prst="rect">
            <a:avLst/>
          </a:prstGeom>
        </p:spPr>
      </p:pic>
      <p:sp>
        <p:nvSpPr>
          <p:cNvPr id="12" name="Rectangle 11"/>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Section Header Option 5">
    <p:spTree>
      <p:nvGrpSpPr>
        <p:cNvPr id="1" name=""/>
        <p:cNvGrpSpPr/>
        <p:nvPr/>
      </p:nvGrpSpPr>
      <p:grpSpPr>
        <a:xfrm>
          <a:off x="0" y="0"/>
          <a:ext cx="0" cy="0"/>
          <a:chOff x="0" y="0"/>
          <a:chExt cx="0" cy="0"/>
        </a:xfrm>
      </p:grpSpPr>
      <p:pic>
        <p:nvPicPr>
          <p:cNvPr id="6" name="Picture 5" descr="Powerpoint_New_Section Headers5.jpg"/>
          <p:cNvPicPr>
            <a:picLocks noChangeAspect="1"/>
          </p:cNvPicPr>
          <p:nvPr userDrawn="1"/>
        </p:nvPicPr>
        <p:blipFill>
          <a:blip r:embed="rId2" cstate="email"/>
          <a:stretch>
            <a:fillRect/>
          </a:stretch>
        </p:blipFill>
        <p:spPr>
          <a:xfrm>
            <a:off x="3662" y="0"/>
            <a:ext cx="9136675" cy="6858000"/>
          </a:xfrm>
          <a:prstGeom prst="rect">
            <a:avLst/>
          </a:prstGeom>
        </p:spPr>
      </p:pic>
      <p:sp>
        <p:nvSpPr>
          <p:cNvPr id="8" name="Rectangle 7"/>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Header Option 6">
    <p:spTree>
      <p:nvGrpSpPr>
        <p:cNvPr id="1" name=""/>
        <p:cNvGrpSpPr/>
        <p:nvPr/>
      </p:nvGrpSpPr>
      <p:grpSpPr>
        <a:xfrm>
          <a:off x="0" y="0"/>
          <a:ext cx="0" cy="0"/>
          <a:chOff x="0" y="0"/>
          <a:chExt cx="0" cy="0"/>
        </a:xfrm>
      </p:grpSpPr>
      <p:pic>
        <p:nvPicPr>
          <p:cNvPr id="5" name="Picture 4" descr="Powerpoint_New_Section Headers6.jpg"/>
          <p:cNvPicPr>
            <a:picLocks noChangeAspect="1"/>
          </p:cNvPicPr>
          <p:nvPr userDrawn="1"/>
        </p:nvPicPr>
        <p:blipFill>
          <a:blip r:embed="rId2" cstate="email"/>
          <a:stretch>
            <a:fillRect/>
          </a:stretch>
        </p:blipFill>
        <p:spPr>
          <a:xfrm>
            <a:off x="3662" y="0"/>
            <a:ext cx="9136675" cy="6858000"/>
          </a:xfrm>
          <a:prstGeom prst="rect">
            <a:avLst/>
          </a:prstGeom>
        </p:spPr>
      </p:pic>
      <p:sp>
        <p:nvSpPr>
          <p:cNvPr id="7" name="Rectangle 6"/>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ection Header Option 7">
    <p:spTree>
      <p:nvGrpSpPr>
        <p:cNvPr id="1" name=""/>
        <p:cNvGrpSpPr/>
        <p:nvPr/>
      </p:nvGrpSpPr>
      <p:grpSpPr>
        <a:xfrm>
          <a:off x="0" y="0"/>
          <a:ext cx="0" cy="0"/>
          <a:chOff x="0" y="0"/>
          <a:chExt cx="0" cy="0"/>
        </a:xfrm>
      </p:grpSpPr>
      <p:pic>
        <p:nvPicPr>
          <p:cNvPr id="8" name="Picture 7" descr="Powerpoint_New_Section Headers7.jpg"/>
          <p:cNvPicPr>
            <a:picLocks noChangeAspect="1"/>
          </p:cNvPicPr>
          <p:nvPr userDrawn="1"/>
        </p:nvPicPr>
        <p:blipFill>
          <a:blip r:embed="rId2" cstate="email"/>
          <a:stretch>
            <a:fillRect/>
          </a:stretch>
        </p:blipFill>
        <p:spPr>
          <a:xfrm>
            <a:off x="3662" y="7314"/>
            <a:ext cx="9136675" cy="6850686"/>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Front Cover Option 2">
    <p:spTree>
      <p:nvGrpSpPr>
        <p:cNvPr id="1" name=""/>
        <p:cNvGrpSpPr/>
        <p:nvPr/>
      </p:nvGrpSpPr>
      <p:grpSpPr>
        <a:xfrm>
          <a:off x="0" y="0"/>
          <a:ext cx="0" cy="0"/>
          <a:chOff x="0" y="0"/>
          <a:chExt cx="0" cy="0"/>
        </a:xfrm>
      </p:grpSpPr>
      <p:pic>
        <p:nvPicPr>
          <p:cNvPr id="3" name="Picture 2" descr="Powerpoint_Front Covers7.jpg"/>
          <p:cNvPicPr>
            <a:picLocks noChangeAspect="1"/>
          </p:cNvPicPr>
          <p:nvPr userDrawn="1"/>
        </p:nvPicPr>
        <p:blipFill>
          <a:blip r:embed="rId2" cstate="print"/>
          <a:stretch>
            <a:fillRect/>
          </a:stretch>
        </p:blipFill>
        <p:spPr>
          <a:xfrm>
            <a:off x="3662" y="7315"/>
            <a:ext cx="9136675" cy="6843369"/>
          </a:xfrm>
          <a:prstGeom prst="rect">
            <a:avLst/>
          </a:prstGeom>
        </p:spPr>
      </p:pic>
      <p:sp>
        <p:nvSpPr>
          <p:cNvPr id="9" name="Rectangle 8"/>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a:solidFill>
                  <a:schemeClr val="bg1"/>
                </a:solidFill>
                <a:latin typeface="HelveticaNeue-Thin" pitchFamily="2" charset="0"/>
              </a:defRPr>
            </a:lvl1pPr>
          </a:lstStyle>
          <a:p>
            <a:r>
              <a:rPr lang="en-GB" sz="4000" dirty="0" smtClean="0">
                <a:solidFill>
                  <a:schemeClr val="bg1"/>
                </a:solidFill>
                <a:latin typeface="HelveticaNeue-Thin" pitchFamily="2" charset="0"/>
              </a:rPr>
              <a:t>Title goes here over two lines generic</a:t>
            </a:r>
            <a:endParaRPr lang="en-GB" sz="4000" dirty="0">
              <a:solidFill>
                <a:schemeClr val="bg1"/>
              </a:solidFill>
              <a:latin typeface="HelveticaNeue-Thin" pitchFamily="2" charset="0"/>
            </a:endParaRPr>
          </a:p>
        </p:txBody>
      </p:sp>
      <p:sp>
        <p:nvSpPr>
          <p:cNvPr id="17" name="TextBox 16"/>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Africa’s digital future </a:t>
            </a:r>
            <a:endParaRPr lang="en-GB" sz="2000" dirty="0">
              <a:solidFill>
                <a:schemeClr val="bg1"/>
              </a:solidFill>
              <a:latin typeface="HelveticaNeue-Light" pitchFamily="2" charset="0"/>
            </a:endParaRPr>
          </a:p>
        </p:txBody>
      </p:sp>
      <p:sp>
        <p:nvSpPr>
          <p:cNvPr id="18" name="Text Placeholder 18"/>
          <p:cNvSpPr>
            <a:spLocks noGrp="1"/>
          </p:cNvSpPr>
          <p:nvPr>
            <p:ph type="body" sz="quarter" idx="11" hasCustomPrompt="1"/>
          </p:nvPr>
        </p:nvSpPr>
        <p:spPr>
          <a:xfrm>
            <a:off x="611188" y="5949628"/>
            <a:ext cx="2016596" cy="287684"/>
          </a:xfrm>
          <a:prstGeom prst="rect">
            <a:avLst/>
          </a:prstGeom>
        </p:spPr>
        <p:txBody>
          <a:bodyPr/>
          <a:lstStyle>
            <a:lvl1pPr>
              <a:buNone/>
              <a:defRPr sz="1500">
                <a:solidFill>
                  <a:schemeClr val="bg1"/>
                </a:solidFill>
              </a:defRPr>
            </a:lvl1pPr>
          </a:lstStyle>
          <a:p>
            <a:pPr lvl="0"/>
            <a:r>
              <a:rPr lang="en-GB" dirty="0" smtClean="0"/>
              <a:t>&lt;Presentation date&gt;</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Section Header Option 8">
    <p:spTree>
      <p:nvGrpSpPr>
        <p:cNvPr id="1" name=""/>
        <p:cNvGrpSpPr/>
        <p:nvPr/>
      </p:nvGrpSpPr>
      <p:grpSpPr>
        <a:xfrm>
          <a:off x="0" y="0"/>
          <a:ext cx="0" cy="0"/>
          <a:chOff x="0" y="0"/>
          <a:chExt cx="0" cy="0"/>
        </a:xfrm>
      </p:grpSpPr>
      <p:pic>
        <p:nvPicPr>
          <p:cNvPr id="8" name="Picture 7" descr="Powerpoint_New_Section Headers8.jpg"/>
          <p:cNvPicPr>
            <a:picLocks noChangeAspect="1"/>
          </p:cNvPicPr>
          <p:nvPr userDrawn="1"/>
        </p:nvPicPr>
        <p:blipFill>
          <a:blip r:embed="rId2" cstate="email"/>
          <a:stretch>
            <a:fillRect/>
          </a:stretch>
        </p:blipFill>
        <p:spPr>
          <a:xfrm>
            <a:off x="3662" y="0"/>
            <a:ext cx="9136675" cy="6858000"/>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Section Header Option 9">
    <p:spTree>
      <p:nvGrpSpPr>
        <p:cNvPr id="1" name=""/>
        <p:cNvGrpSpPr/>
        <p:nvPr/>
      </p:nvGrpSpPr>
      <p:grpSpPr>
        <a:xfrm>
          <a:off x="0" y="0"/>
          <a:ext cx="0" cy="0"/>
          <a:chOff x="0" y="0"/>
          <a:chExt cx="0" cy="0"/>
        </a:xfrm>
      </p:grpSpPr>
      <p:pic>
        <p:nvPicPr>
          <p:cNvPr id="7" name="Picture 6" descr="Powerpoint_New_Section Headers9.jpg"/>
          <p:cNvPicPr>
            <a:picLocks noChangeAspect="1"/>
          </p:cNvPicPr>
          <p:nvPr userDrawn="1"/>
        </p:nvPicPr>
        <p:blipFill>
          <a:blip r:embed="rId2" cstate="email"/>
          <a:stretch>
            <a:fillRect/>
          </a:stretch>
        </p:blipFill>
        <p:spPr>
          <a:xfrm>
            <a:off x="3662" y="0"/>
            <a:ext cx="9136675" cy="6858000"/>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w Section Header Option 10">
    <p:spTree>
      <p:nvGrpSpPr>
        <p:cNvPr id="1" name=""/>
        <p:cNvGrpSpPr/>
        <p:nvPr/>
      </p:nvGrpSpPr>
      <p:grpSpPr>
        <a:xfrm>
          <a:off x="0" y="0"/>
          <a:ext cx="0" cy="0"/>
          <a:chOff x="0" y="0"/>
          <a:chExt cx="0" cy="0"/>
        </a:xfrm>
      </p:grpSpPr>
      <p:pic>
        <p:nvPicPr>
          <p:cNvPr id="7" name="Picture 6" descr="Powerpoint_New_Section Headers10.jpg"/>
          <p:cNvPicPr>
            <a:picLocks noChangeAspect="1"/>
          </p:cNvPicPr>
          <p:nvPr userDrawn="1"/>
        </p:nvPicPr>
        <p:blipFill>
          <a:blip r:embed="rId2" cstate="email"/>
          <a:stretch>
            <a:fillRect/>
          </a:stretch>
        </p:blipFill>
        <p:spPr>
          <a:xfrm>
            <a:off x="3662" y="7314"/>
            <a:ext cx="9140338" cy="6950078"/>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Section Header Option 11">
    <p:spTree>
      <p:nvGrpSpPr>
        <p:cNvPr id="1" name=""/>
        <p:cNvGrpSpPr/>
        <p:nvPr/>
      </p:nvGrpSpPr>
      <p:grpSpPr>
        <a:xfrm>
          <a:off x="0" y="0"/>
          <a:ext cx="0" cy="0"/>
          <a:chOff x="0" y="0"/>
          <a:chExt cx="0" cy="0"/>
        </a:xfrm>
      </p:grpSpPr>
      <p:pic>
        <p:nvPicPr>
          <p:cNvPr id="6" name="Picture 5" descr="Powerpoint_New_Section Headers11.jpg"/>
          <p:cNvPicPr>
            <a:picLocks noChangeAspect="1"/>
          </p:cNvPicPr>
          <p:nvPr userDrawn="1"/>
        </p:nvPicPr>
        <p:blipFill>
          <a:blip r:embed="rId2" cstate="email"/>
          <a:stretch>
            <a:fillRect/>
          </a:stretch>
        </p:blipFill>
        <p:spPr>
          <a:xfrm>
            <a:off x="3662" y="7314"/>
            <a:ext cx="9140338" cy="6850686"/>
          </a:xfrm>
          <a:prstGeom prst="rect">
            <a:avLst/>
          </a:prstGeom>
        </p:spPr>
      </p:pic>
      <p:sp>
        <p:nvSpPr>
          <p:cNvPr id="8" name="Rectangle 7"/>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Section Header Option 12">
    <p:spTree>
      <p:nvGrpSpPr>
        <p:cNvPr id="1" name=""/>
        <p:cNvGrpSpPr/>
        <p:nvPr/>
      </p:nvGrpSpPr>
      <p:grpSpPr>
        <a:xfrm>
          <a:off x="0" y="0"/>
          <a:ext cx="0" cy="0"/>
          <a:chOff x="0" y="0"/>
          <a:chExt cx="0" cy="0"/>
        </a:xfrm>
      </p:grpSpPr>
      <p:pic>
        <p:nvPicPr>
          <p:cNvPr id="2" name="Picture 1" descr="Powerpoint_New_Section Headers12.jpg"/>
          <p:cNvPicPr>
            <a:picLocks noChangeAspect="1"/>
          </p:cNvPicPr>
          <p:nvPr userDrawn="1"/>
        </p:nvPicPr>
        <p:blipFill>
          <a:blip r:embed="rId2" cstate="email"/>
          <a:stretch>
            <a:fillRect/>
          </a:stretch>
        </p:blipFill>
        <p:spPr>
          <a:xfrm>
            <a:off x="3662" y="7315"/>
            <a:ext cx="9136675" cy="6843370"/>
          </a:xfrm>
          <a:prstGeom prst="rect">
            <a:avLst/>
          </a:prstGeom>
        </p:spPr>
      </p:pic>
      <p:sp>
        <p:nvSpPr>
          <p:cNvPr id="4" name="Rectangle 3"/>
          <p:cNvSpPr/>
          <p:nvPr userDrawn="1"/>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Section Header Option 13">
    <p:spTree>
      <p:nvGrpSpPr>
        <p:cNvPr id="1" name=""/>
        <p:cNvGrpSpPr/>
        <p:nvPr/>
      </p:nvGrpSpPr>
      <p:grpSpPr>
        <a:xfrm>
          <a:off x="0" y="0"/>
          <a:ext cx="0" cy="0"/>
          <a:chOff x="0" y="0"/>
          <a:chExt cx="0" cy="0"/>
        </a:xfrm>
      </p:grpSpPr>
      <p:pic>
        <p:nvPicPr>
          <p:cNvPr id="2" name="Picture 1" descr="Powerpoint_New_Section Headers13.jpg"/>
          <p:cNvPicPr>
            <a:picLocks noChangeAspect="1"/>
          </p:cNvPicPr>
          <p:nvPr userDrawn="1"/>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Section Header Option 14">
    <p:spTree>
      <p:nvGrpSpPr>
        <p:cNvPr id="1" name=""/>
        <p:cNvGrpSpPr/>
        <p:nvPr/>
      </p:nvGrpSpPr>
      <p:grpSpPr>
        <a:xfrm>
          <a:off x="0" y="0"/>
          <a:ext cx="0" cy="0"/>
          <a:chOff x="0" y="0"/>
          <a:chExt cx="0" cy="0"/>
        </a:xfrm>
      </p:grpSpPr>
      <p:pic>
        <p:nvPicPr>
          <p:cNvPr id="2" name="Picture 1" descr="Powerpoint_New_Section Headers14.jpg"/>
          <p:cNvPicPr>
            <a:picLocks noChangeAspect="1"/>
          </p:cNvPicPr>
          <p:nvPr userDrawn="1"/>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Section Header Option 15">
    <p:spTree>
      <p:nvGrpSpPr>
        <p:cNvPr id="1" name=""/>
        <p:cNvGrpSpPr/>
        <p:nvPr/>
      </p:nvGrpSpPr>
      <p:grpSpPr>
        <a:xfrm>
          <a:off x="0" y="0"/>
          <a:ext cx="0" cy="0"/>
          <a:chOff x="0" y="0"/>
          <a:chExt cx="0" cy="0"/>
        </a:xfrm>
      </p:grpSpPr>
      <p:pic>
        <p:nvPicPr>
          <p:cNvPr id="2" name="Picture 1" descr="Powerpoint_New_Section Headers15.jpg"/>
          <p:cNvPicPr>
            <a:picLocks noChangeAspect="1"/>
          </p:cNvPicPr>
          <p:nvPr userDrawn="1"/>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Section Header Option 16">
    <p:spTree>
      <p:nvGrpSpPr>
        <p:cNvPr id="1" name=""/>
        <p:cNvGrpSpPr/>
        <p:nvPr/>
      </p:nvGrpSpPr>
      <p:grpSpPr>
        <a:xfrm>
          <a:off x="0" y="0"/>
          <a:ext cx="0" cy="0"/>
          <a:chOff x="0" y="0"/>
          <a:chExt cx="0" cy="0"/>
        </a:xfrm>
      </p:grpSpPr>
      <p:pic>
        <p:nvPicPr>
          <p:cNvPr id="2" name="Picture 1" descr="Powerpoint_New_Section Headers16.jpg"/>
          <p:cNvPicPr>
            <a:picLocks noChangeAspect="1"/>
          </p:cNvPicPr>
          <p:nvPr userDrawn="1"/>
        </p:nvPicPr>
        <p:blipFill>
          <a:blip r:embed="rId2" cstate="email"/>
          <a:stretch>
            <a:fillRect/>
          </a:stretch>
        </p:blipFill>
        <p:spPr>
          <a:xfrm>
            <a:off x="3662" y="7314"/>
            <a:ext cx="9248858" cy="6950078"/>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5327947" cy="1260139"/>
          </a:xfrm>
          <a:prstGeom prst="rect">
            <a:avLst/>
          </a:prstGeom>
        </p:spPr>
        <p:txBody>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Section Header Option 17">
    <p:spTree>
      <p:nvGrpSpPr>
        <p:cNvPr id="1" name=""/>
        <p:cNvGrpSpPr/>
        <p:nvPr/>
      </p:nvGrpSpPr>
      <p:grpSpPr>
        <a:xfrm>
          <a:off x="0" y="0"/>
          <a:ext cx="0" cy="0"/>
          <a:chOff x="0" y="0"/>
          <a:chExt cx="0" cy="0"/>
        </a:xfrm>
      </p:grpSpPr>
      <p:pic>
        <p:nvPicPr>
          <p:cNvPr id="2" name="Picture 1" descr="Powerpoint_New_Section Headers17.jpg"/>
          <p:cNvPicPr>
            <a:picLocks noChangeAspect="1"/>
          </p:cNvPicPr>
          <p:nvPr userDrawn="1"/>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5327947" cy="1260139"/>
          </a:xfrm>
          <a:prstGeom prst="rect">
            <a:avLst/>
          </a:prstGeom>
        </p:spPr>
        <p:txBody>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Front Cover Option 3">
    <p:spTree>
      <p:nvGrpSpPr>
        <p:cNvPr id="1" name=""/>
        <p:cNvGrpSpPr/>
        <p:nvPr/>
      </p:nvGrpSpPr>
      <p:grpSpPr>
        <a:xfrm>
          <a:off x="0" y="0"/>
          <a:ext cx="0" cy="0"/>
          <a:chOff x="0" y="0"/>
          <a:chExt cx="0" cy="0"/>
        </a:xfrm>
      </p:grpSpPr>
      <p:pic>
        <p:nvPicPr>
          <p:cNvPr id="2" name="Picture 1" descr="Powerpoint_Front Covers8.jpg"/>
          <p:cNvPicPr>
            <a:picLocks noChangeAspect="1"/>
          </p:cNvPicPr>
          <p:nvPr userDrawn="1"/>
        </p:nvPicPr>
        <p:blipFill>
          <a:blip r:embed="rId2" cstate="print"/>
          <a:stretch>
            <a:fillRect/>
          </a:stretch>
        </p:blipFill>
        <p:spPr>
          <a:xfrm>
            <a:off x="3662" y="7315"/>
            <a:ext cx="9136675" cy="6843369"/>
          </a:xfrm>
          <a:prstGeom prst="rect">
            <a:avLst/>
          </a:prstGeom>
        </p:spPr>
      </p:pic>
      <p:sp>
        <p:nvSpPr>
          <p:cNvPr id="15" name="Rectangle 14"/>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a:solidFill>
                  <a:schemeClr val="bg1"/>
                </a:solidFill>
                <a:latin typeface="HelveticaNeue-Thin" pitchFamily="2" charset="0"/>
              </a:defRPr>
            </a:lvl1pPr>
          </a:lstStyle>
          <a:p>
            <a:r>
              <a:rPr lang="en-GB" sz="4000" dirty="0" smtClean="0">
                <a:solidFill>
                  <a:schemeClr val="bg1"/>
                </a:solidFill>
                <a:latin typeface="HelveticaNeue-Thin" pitchFamily="2" charset="0"/>
              </a:rPr>
              <a:t>Title goes here over two lines generic</a:t>
            </a:r>
            <a:endParaRPr lang="en-GB" sz="4000" dirty="0">
              <a:solidFill>
                <a:schemeClr val="bg1"/>
              </a:solidFill>
              <a:latin typeface="HelveticaNeue-Thin" pitchFamily="2" charset="0"/>
            </a:endParaRPr>
          </a:p>
        </p:txBody>
      </p:sp>
      <p:sp>
        <p:nvSpPr>
          <p:cNvPr id="17" name="TextBox 16"/>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Africa’s digital future </a:t>
            </a:r>
            <a:endParaRPr lang="en-GB" sz="2000" dirty="0">
              <a:solidFill>
                <a:schemeClr val="bg1"/>
              </a:solidFill>
              <a:latin typeface="HelveticaNeue-Light" pitchFamily="2" charset="0"/>
            </a:endParaRPr>
          </a:p>
        </p:txBody>
      </p:sp>
      <p:sp>
        <p:nvSpPr>
          <p:cNvPr id="18" name="Text Placeholder 18"/>
          <p:cNvSpPr>
            <a:spLocks noGrp="1"/>
          </p:cNvSpPr>
          <p:nvPr>
            <p:ph type="body" sz="quarter" idx="11" hasCustomPrompt="1"/>
          </p:nvPr>
        </p:nvSpPr>
        <p:spPr>
          <a:xfrm>
            <a:off x="611188" y="5949628"/>
            <a:ext cx="2016596" cy="287684"/>
          </a:xfrm>
          <a:prstGeom prst="rect">
            <a:avLst/>
          </a:prstGeom>
        </p:spPr>
        <p:txBody>
          <a:bodyPr/>
          <a:lstStyle>
            <a:lvl1pPr>
              <a:buNone/>
              <a:defRPr sz="1500">
                <a:solidFill>
                  <a:schemeClr val="bg1"/>
                </a:solidFill>
              </a:defRPr>
            </a:lvl1pPr>
          </a:lstStyle>
          <a:p>
            <a:pPr lvl="0"/>
            <a:r>
              <a:rPr lang="en-GB" dirty="0" smtClean="0"/>
              <a:t>&lt;Presentation date&gt;</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w Section Header Option 18">
    <p:spTree>
      <p:nvGrpSpPr>
        <p:cNvPr id="1" name=""/>
        <p:cNvGrpSpPr/>
        <p:nvPr/>
      </p:nvGrpSpPr>
      <p:grpSpPr>
        <a:xfrm>
          <a:off x="0" y="0"/>
          <a:ext cx="0" cy="0"/>
          <a:chOff x="0" y="0"/>
          <a:chExt cx="0" cy="0"/>
        </a:xfrm>
      </p:grpSpPr>
      <p:pic>
        <p:nvPicPr>
          <p:cNvPr id="2" name="Picture 1" descr="Powerpoint_New_Section Headers18.jpg"/>
          <p:cNvPicPr>
            <a:picLocks noChangeAspect="1"/>
          </p:cNvPicPr>
          <p:nvPr userDrawn="1"/>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5327947" cy="1260139"/>
          </a:xfrm>
          <a:prstGeom prst="rect">
            <a:avLst/>
          </a:prstGeom>
        </p:spPr>
        <p:txBody>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Section Header Option 19">
    <p:spTree>
      <p:nvGrpSpPr>
        <p:cNvPr id="1" name=""/>
        <p:cNvGrpSpPr/>
        <p:nvPr/>
      </p:nvGrpSpPr>
      <p:grpSpPr>
        <a:xfrm>
          <a:off x="0" y="0"/>
          <a:ext cx="0" cy="0"/>
          <a:chOff x="0" y="0"/>
          <a:chExt cx="0" cy="0"/>
        </a:xfrm>
      </p:grpSpPr>
      <p:pic>
        <p:nvPicPr>
          <p:cNvPr id="2" name="Picture 1" descr="Powerpoint_New_Section Headers19.jpg"/>
          <p:cNvPicPr>
            <a:picLocks noChangeAspect="1"/>
          </p:cNvPicPr>
          <p:nvPr userDrawn="1"/>
        </p:nvPicPr>
        <p:blipFill>
          <a:blip r:embed="rId2" cstate="email"/>
          <a:stretch>
            <a:fillRect/>
          </a:stretch>
        </p:blipFill>
        <p:spPr>
          <a:xfrm>
            <a:off x="3662" y="0"/>
            <a:ext cx="924885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5327947" cy="1260139"/>
          </a:xfrm>
          <a:prstGeom prst="rect">
            <a:avLst/>
          </a:prstGeom>
        </p:spPr>
        <p:txBody>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Section Header Option 20">
    <p:spTree>
      <p:nvGrpSpPr>
        <p:cNvPr id="1" name=""/>
        <p:cNvGrpSpPr/>
        <p:nvPr/>
      </p:nvGrpSpPr>
      <p:grpSpPr>
        <a:xfrm>
          <a:off x="0" y="0"/>
          <a:ext cx="0" cy="0"/>
          <a:chOff x="0" y="0"/>
          <a:chExt cx="0" cy="0"/>
        </a:xfrm>
      </p:grpSpPr>
      <p:pic>
        <p:nvPicPr>
          <p:cNvPr id="2" name="Picture 1" descr="Powerpoint_New_Section Headers20.jpg"/>
          <p:cNvPicPr>
            <a:picLocks noChangeAspect="1"/>
          </p:cNvPicPr>
          <p:nvPr userDrawn="1"/>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5327947" cy="1260139"/>
          </a:xfrm>
          <a:prstGeom prst="rect">
            <a:avLst/>
          </a:prstGeom>
        </p:spPr>
        <p:txBody>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112851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612125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33972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599435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908475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620350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84948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Front Cover Option 4">
    <p:spTree>
      <p:nvGrpSpPr>
        <p:cNvPr id="1" name=""/>
        <p:cNvGrpSpPr/>
        <p:nvPr/>
      </p:nvGrpSpPr>
      <p:grpSpPr>
        <a:xfrm>
          <a:off x="0" y="0"/>
          <a:ext cx="0" cy="0"/>
          <a:chOff x="0" y="0"/>
          <a:chExt cx="0" cy="0"/>
        </a:xfrm>
      </p:grpSpPr>
      <p:pic>
        <p:nvPicPr>
          <p:cNvPr id="2" name="Picture 1" descr="Powerpoint_Front Covers9.jpg"/>
          <p:cNvPicPr>
            <a:picLocks noChangeAspect="1"/>
          </p:cNvPicPr>
          <p:nvPr userDrawn="1"/>
        </p:nvPicPr>
        <p:blipFill>
          <a:blip r:embed="rId2" cstate="print"/>
          <a:stretch>
            <a:fillRect/>
          </a:stretch>
        </p:blipFill>
        <p:spPr>
          <a:xfrm>
            <a:off x="3662" y="7315"/>
            <a:ext cx="9136675" cy="6843369"/>
          </a:xfrm>
          <a:prstGeom prst="rect">
            <a:avLst/>
          </a:prstGeom>
        </p:spPr>
      </p:pic>
      <p:sp>
        <p:nvSpPr>
          <p:cNvPr id="15" name="Rectangle 14"/>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a:solidFill>
                  <a:schemeClr val="bg1"/>
                </a:solidFill>
                <a:latin typeface="HelveticaNeue-Thin" pitchFamily="2" charset="0"/>
              </a:defRPr>
            </a:lvl1pPr>
          </a:lstStyle>
          <a:p>
            <a:r>
              <a:rPr lang="en-GB" sz="4000" dirty="0" smtClean="0">
                <a:solidFill>
                  <a:schemeClr val="bg1"/>
                </a:solidFill>
                <a:latin typeface="HelveticaNeue-Thin" pitchFamily="2" charset="0"/>
              </a:rPr>
              <a:t>Title goes here over two lines generic</a:t>
            </a:r>
            <a:endParaRPr lang="en-GB" sz="4000" dirty="0">
              <a:solidFill>
                <a:schemeClr val="bg1"/>
              </a:solidFill>
              <a:latin typeface="HelveticaNeue-Thin" pitchFamily="2" charset="0"/>
            </a:endParaRPr>
          </a:p>
        </p:txBody>
      </p:sp>
      <p:sp>
        <p:nvSpPr>
          <p:cNvPr id="17" name="TextBox 16"/>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Africa’s digital future </a:t>
            </a:r>
            <a:endParaRPr lang="en-GB" sz="2000" dirty="0">
              <a:solidFill>
                <a:schemeClr val="bg1"/>
              </a:solidFill>
              <a:latin typeface="HelveticaNeue-Light" pitchFamily="2" charset="0"/>
            </a:endParaRPr>
          </a:p>
        </p:txBody>
      </p:sp>
      <p:sp>
        <p:nvSpPr>
          <p:cNvPr id="18" name="Text Placeholder 18"/>
          <p:cNvSpPr>
            <a:spLocks noGrp="1"/>
          </p:cNvSpPr>
          <p:nvPr>
            <p:ph type="body" sz="quarter" idx="11" hasCustomPrompt="1"/>
          </p:nvPr>
        </p:nvSpPr>
        <p:spPr>
          <a:xfrm>
            <a:off x="611188" y="5949628"/>
            <a:ext cx="2016596" cy="287684"/>
          </a:xfrm>
          <a:prstGeom prst="rect">
            <a:avLst/>
          </a:prstGeom>
        </p:spPr>
        <p:txBody>
          <a:bodyPr/>
          <a:lstStyle>
            <a:lvl1pPr>
              <a:buNone/>
              <a:defRPr sz="1500">
                <a:solidFill>
                  <a:schemeClr val="bg1"/>
                </a:solidFill>
              </a:defRPr>
            </a:lvl1pPr>
          </a:lstStyle>
          <a:p>
            <a:pPr lvl="0"/>
            <a:r>
              <a:rPr lang="en-GB" dirty="0" smtClean="0"/>
              <a:t>&lt;Presentation date&gt;</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2311008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2215810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2715670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646053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7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2219114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8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3441699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536525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3500">
                <a:latin typeface="+mj-lt"/>
              </a:defRPr>
            </a:lvl1pPr>
          </a:lstStyle>
          <a:p>
            <a:pPr lvl="0"/>
            <a:r>
              <a:rPr lang="en-US" dirty="0" smtClean="0"/>
              <a:t>Heading goes here</a:t>
            </a:r>
            <a:endParaRPr lang="en-GB" dirty="0"/>
          </a:p>
        </p:txBody>
      </p:sp>
    </p:spTree>
    <p:extLst>
      <p:ext uri="{BB962C8B-B14F-4D97-AF65-F5344CB8AC3E}">
        <p14:creationId xmlns:p14="http://schemas.microsoft.com/office/powerpoint/2010/main" val="2548501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6A70DA-56AF-4B2E-9509-3C4AC814B33C}" type="datetimeFigureOut">
              <a:rPr lang="en-US" smtClean="0"/>
              <a:t>17-Jun-16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220739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A70DA-56AF-4B2E-9509-3C4AC814B33C}" type="datetimeFigureOut">
              <a:rPr lang="en-US" smtClean="0"/>
              <a:t>17-Jun-16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11771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c Front Cover Option 5">
    <p:spTree>
      <p:nvGrpSpPr>
        <p:cNvPr id="1" name=""/>
        <p:cNvGrpSpPr/>
        <p:nvPr/>
      </p:nvGrpSpPr>
      <p:grpSpPr>
        <a:xfrm>
          <a:off x="0" y="0"/>
          <a:ext cx="0" cy="0"/>
          <a:chOff x="0" y="0"/>
          <a:chExt cx="0" cy="0"/>
        </a:xfrm>
      </p:grpSpPr>
      <p:pic>
        <p:nvPicPr>
          <p:cNvPr id="2" name="Picture 1" descr="Powerpoint_Front Covers10.jpg"/>
          <p:cNvPicPr>
            <a:picLocks noChangeAspect="1"/>
          </p:cNvPicPr>
          <p:nvPr userDrawn="1"/>
        </p:nvPicPr>
        <p:blipFill rotWithShape="1">
          <a:blip r:embed="rId2" cstate="print"/>
          <a:srcRect l="398" t="400" r="-398" b="-400"/>
          <a:stretch/>
        </p:blipFill>
        <p:spPr>
          <a:xfrm>
            <a:off x="0" y="0"/>
            <a:ext cx="9180512" cy="6843369"/>
          </a:xfrm>
          <a:prstGeom prst="rect">
            <a:avLst/>
          </a:prstGeom>
        </p:spPr>
      </p:pic>
      <p:sp>
        <p:nvSpPr>
          <p:cNvPr id="19" name="Rectangle 18"/>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a:solidFill>
                  <a:schemeClr val="bg1"/>
                </a:solidFill>
                <a:latin typeface="HelveticaNeue-Thin" pitchFamily="2" charset="0"/>
              </a:defRPr>
            </a:lvl1pPr>
          </a:lstStyle>
          <a:p>
            <a:r>
              <a:rPr lang="en-GB" sz="4000" dirty="0" smtClean="0">
                <a:solidFill>
                  <a:schemeClr val="bg1"/>
                </a:solidFill>
                <a:latin typeface="HelveticaNeue-Thin" pitchFamily="2" charset="0"/>
              </a:rPr>
              <a:t>Title goes here over two lines generic</a:t>
            </a:r>
            <a:endParaRPr lang="en-GB" sz="4000" dirty="0">
              <a:solidFill>
                <a:schemeClr val="bg1"/>
              </a:solidFill>
              <a:latin typeface="HelveticaNeue-Thin" pitchFamily="2" charset="0"/>
            </a:endParaRPr>
          </a:p>
        </p:txBody>
      </p:sp>
      <p:sp>
        <p:nvSpPr>
          <p:cNvPr id="21" name="TextBox 20"/>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Africa’s digital future </a:t>
            </a:r>
            <a:endParaRPr lang="en-GB" sz="2000" dirty="0">
              <a:solidFill>
                <a:schemeClr val="bg1"/>
              </a:solidFill>
              <a:latin typeface="HelveticaNeue-Light" pitchFamily="2" charset="0"/>
            </a:endParaRPr>
          </a:p>
        </p:txBody>
      </p:sp>
      <p:sp>
        <p:nvSpPr>
          <p:cNvPr id="22" name="Text Placeholder 18"/>
          <p:cNvSpPr>
            <a:spLocks noGrp="1"/>
          </p:cNvSpPr>
          <p:nvPr>
            <p:ph type="body" sz="quarter" idx="11" hasCustomPrompt="1"/>
          </p:nvPr>
        </p:nvSpPr>
        <p:spPr>
          <a:xfrm>
            <a:off x="611188" y="5949628"/>
            <a:ext cx="2016596" cy="287684"/>
          </a:xfrm>
          <a:prstGeom prst="rect">
            <a:avLst/>
          </a:prstGeom>
        </p:spPr>
        <p:txBody>
          <a:bodyPr/>
          <a:lstStyle>
            <a:lvl1pPr>
              <a:buNone/>
              <a:defRPr sz="1500">
                <a:solidFill>
                  <a:schemeClr val="bg1"/>
                </a:solidFill>
              </a:defRPr>
            </a:lvl1pPr>
          </a:lstStyle>
          <a:p>
            <a:pPr lvl="0"/>
            <a:r>
              <a:rPr lang="en-GB" dirty="0" smtClean="0"/>
              <a:t>&lt;Presentation date&gt;</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A70DA-56AF-4B2E-9509-3C4AC814B33C}" type="datetimeFigureOut">
              <a:rPr lang="en-US" smtClean="0"/>
              <a:t>17-Jun-16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942477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6A70DA-56AF-4B2E-9509-3C4AC814B33C}" type="datetimeFigureOut">
              <a:rPr lang="en-US" smtClean="0"/>
              <a:t>17-Jun-16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683951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6A70DA-56AF-4B2E-9509-3C4AC814B33C}" type="datetimeFigureOut">
              <a:rPr lang="en-US" smtClean="0"/>
              <a:t>17-Jun-16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3335254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A70DA-56AF-4B2E-9509-3C4AC814B33C}" type="datetimeFigureOut">
              <a:rPr lang="en-US" smtClean="0"/>
              <a:t>17-Jun-16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1171392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A70DA-56AF-4B2E-9509-3C4AC814B33C}" type="datetimeFigureOut">
              <a:rPr lang="en-US" smtClean="0"/>
              <a:t>17-Jun-16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1352718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A70DA-56AF-4B2E-9509-3C4AC814B33C}" type="datetimeFigureOut">
              <a:rPr lang="en-US" smtClean="0"/>
              <a:t>17-Jun-16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427882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A70DA-56AF-4B2E-9509-3C4AC814B33C}" type="datetimeFigureOut">
              <a:rPr lang="en-US" smtClean="0"/>
              <a:t>17-Jun-16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2504855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A70DA-56AF-4B2E-9509-3C4AC814B33C}" type="datetimeFigureOut">
              <a:rPr lang="en-US" smtClean="0"/>
              <a:t>17-Jun-16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2362803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A70DA-56AF-4B2E-9509-3C4AC814B33C}" type="datetimeFigureOut">
              <a:rPr lang="en-US" smtClean="0"/>
              <a:t>17-Jun-16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690E5-85DC-42FD-B00F-22CF8C3C2046}" type="slidenum">
              <a:rPr lang="en-US" smtClean="0"/>
              <a:t>‹#›</a:t>
            </a:fld>
            <a:endParaRPr lang="en-US"/>
          </a:p>
        </p:txBody>
      </p:sp>
    </p:spTree>
    <p:extLst>
      <p:ext uri="{BB962C8B-B14F-4D97-AF65-F5344CB8AC3E}">
        <p14:creationId xmlns:p14="http://schemas.microsoft.com/office/powerpoint/2010/main" val="239268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Generic Front Cover Option 1">
    <p:spTree>
      <p:nvGrpSpPr>
        <p:cNvPr id="1" name=""/>
        <p:cNvGrpSpPr/>
        <p:nvPr/>
      </p:nvGrpSpPr>
      <p:grpSpPr>
        <a:xfrm>
          <a:off x="0" y="0"/>
          <a:ext cx="0" cy="0"/>
          <a:chOff x="0" y="0"/>
          <a:chExt cx="0" cy="0"/>
        </a:xfrm>
      </p:grpSpPr>
      <p:sp>
        <p:nvSpPr>
          <p:cNvPr id="44" name="Rectangle 43"/>
          <p:cNvSpPr/>
          <p:nvPr/>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0" hasCustomPrompt="1"/>
          </p:nvPr>
        </p:nvSpPr>
        <p:spPr>
          <a:xfrm>
            <a:off x="611560" y="3574330"/>
            <a:ext cx="4897437" cy="1366838"/>
          </a:xfrm>
          <a:prstGeom prst="rect">
            <a:avLst/>
          </a:prstGeom>
        </p:spPr>
        <p:txBody>
          <a:bodyPr>
            <a:normAutofit/>
          </a:bodyPr>
          <a:lstStyle>
            <a:lvl1pPr marL="0" indent="0">
              <a:buFontTx/>
              <a:buNone/>
              <a:defRPr sz="4000" baseline="0">
                <a:solidFill>
                  <a:schemeClr val="bg1"/>
                </a:solidFill>
                <a:latin typeface="HelveticaNeue-Thin" pitchFamily="2" charset="0"/>
              </a:defRPr>
            </a:lvl1pPr>
          </a:lstStyle>
          <a:p>
            <a:r>
              <a:rPr lang="en-GB" sz="4000" dirty="0" smtClean="0">
                <a:solidFill>
                  <a:schemeClr val="bg1"/>
                </a:solidFill>
                <a:latin typeface="HelveticaNeue-Thin" pitchFamily="2" charset="0"/>
              </a:rPr>
              <a:t>Presentation to Zambia Daily Mail</a:t>
            </a:r>
            <a:endParaRPr lang="en-GB" sz="4000" dirty="0">
              <a:solidFill>
                <a:schemeClr val="bg1"/>
              </a:solidFill>
              <a:latin typeface="HelveticaNeue-Thin" pitchFamily="2" charset="0"/>
            </a:endParaRPr>
          </a:p>
        </p:txBody>
      </p:sp>
      <p:sp>
        <p:nvSpPr>
          <p:cNvPr id="17" name="TextBox 16"/>
          <p:cNvSpPr txBox="1"/>
          <p:nvPr/>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Zambia’s digital future </a:t>
            </a:r>
            <a:endParaRPr lang="en-GB" sz="2000" dirty="0">
              <a:solidFill>
                <a:schemeClr val="bg1"/>
              </a:solidFill>
              <a:latin typeface="HelveticaNeue-Light" pitchFamily="2" charset="0"/>
            </a:endParaRPr>
          </a:p>
        </p:txBody>
      </p:sp>
      <p:sp>
        <p:nvSpPr>
          <p:cNvPr id="19" name="Text Placeholder 18"/>
          <p:cNvSpPr>
            <a:spLocks noGrp="1"/>
          </p:cNvSpPr>
          <p:nvPr>
            <p:ph type="body" sz="quarter" idx="11" hasCustomPrompt="1"/>
          </p:nvPr>
        </p:nvSpPr>
        <p:spPr>
          <a:xfrm>
            <a:off x="611188" y="5949628"/>
            <a:ext cx="2376636" cy="287684"/>
          </a:xfrm>
          <a:prstGeom prst="rect">
            <a:avLst/>
          </a:prstGeom>
        </p:spPr>
        <p:txBody>
          <a:bodyPr/>
          <a:lstStyle>
            <a:lvl1pPr>
              <a:buNone/>
              <a:defRPr sz="1500" baseline="0">
                <a:solidFill>
                  <a:schemeClr val="bg1"/>
                </a:solidFill>
              </a:defRPr>
            </a:lvl1pPr>
          </a:lstStyle>
          <a:p>
            <a:pPr lvl="0"/>
            <a:r>
              <a:rPr lang="en-GB" dirty="0" smtClean="0"/>
              <a:t>14 January 2014</a:t>
            </a:r>
            <a:endParaRPr lang="en-GB" dirty="0"/>
          </a:p>
        </p:txBody>
      </p:sp>
      <p:pic>
        <p:nvPicPr>
          <p:cNvPr id="6" name="Picture 5" descr="CEC-Liquid-logo-Solid-CMYK.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390" y="332657"/>
            <a:ext cx="1367461" cy="648072"/>
          </a:xfrm>
          <a:prstGeom prst="rect">
            <a:avLst/>
          </a:prstGeom>
        </p:spPr>
      </p:pic>
      <p:pic>
        <p:nvPicPr>
          <p:cNvPr id="7" name="Picture 6" descr="Powerpoint_Front Covers6.jpg"/>
          <p:cNvPicPr>
            <a:picLocks noChangeAspect="1"/>
          </p:cNvPicPr>
          <p:nvPr userDrawn="1"/>
        </p:nvPicPr>
        <p:blipFill>
          <a:blip r:embed="rId3" cstate="print"/>
          <a:stretch>
            <a:fillRect/>
          </a:stretch>
        </p:blipFill>
        <p:spPr>
          <a:xfrm>
            <a:off x="3662" y="5943"/>
            <a:ext cx="9140338" cy="6846113"/>
          </a:xfrm>
          <a:prstGeom prst="rect">
            <a:avLst/>
          </a:prstGeom>
        </p:spPr>
      </p:pic>
      <p:sp>
        <p:nvSpPr>
          <p:cNvPr id="8" name="Rectangle 7"/>
          <p:cNvSpPr/>
          <p:nvPr userDrawn="1"/>
        </p:nvSpPr>
        <p:spPr>
          <a:xfrm>
            <a:off x="323528" y="3429000"/>
            <a:ext cx="5400600" cy="309634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userDrawn="1"/>
        </p:nvSpPr>
        <p:spPr>
          <a:xfrm>
            <a:off x="611560" y="5013176"/>
            <a:ext cx="3528392" cy="400110"/>
          </a:xfrm>
          <a:prstGeom prst="rect">
            <a:avLst/>
          </a:prstGeom>
          <a:noFill/>
        </p:spPr>
        <p:txBody>
          <a:bodyPr wrap="square" rtlCol="0">
            <a:spAutoFit/>
          </a:bodyPr>
          <a:lstStyle/>
          <a:p>
            <a:r>
              <a:rPr lang="en-GB" sz="2000" dirty="0" smtClean="0">
                <a:solidFill>
                  <a:schemeClr val="bg1"/>
                </a:solidFill>
                <a:latin typeface="HelveticaNeue-Light" pitchFamily="2" charset="0"/>
              </a:rPr>
              <a:t>Building Africa’s digital future </a:t>
            </a:r>
            <a:endParaRPr lang="en-GB" sz="2000" dirty="0">
              <a:solidFill>
                <a:schemeClr val="bg1"/>
              </a:solidFill>
              <a:latin typeface="HelveticaNeue-Light" pitchFamily="2" charset="0"/>
            </a:endParaRPr>
          </a:p>
        </p:txBody>
      </p:sp>
    </p:spTree>
    <p:extLst>
      <p:ext uri="{BB962C8B-B14F-4D97-AF65-F5344CB8AC3E}">
        <p14:creationId xmlns:p14="http://schemas.microsoft.com/office/powerpoint/2010/main" val="88959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11" name="Text Placeholder 10"/>
          <p:cNvSpPr>
            <a:spLocks noGrp="1"/>
          </p:cNvSpPr>
          <p:nvPr>
            <p:ph type="body" sz="quarter" idx="10" hasCustomPrompt="1"/>
          </p:nvPr>
        </p:nvSpPr>
        <p:spPr>
          <a:xfrm>
            <a:off x="628704" y="908720"/>
            <a:ext cx="6319560" cy="1008062"/>
          </a:xfrm>
          <a:prstGeom prst="rect">
            <a:avLst/>
          </a:prstGeom>
        </p:spPr>
        <p:txBody>
          <a:bodyPr>
            <a:normAutofit/>
          </a:bodyPr>
          <a:lstStyle>
            <a:lvl1pPr>
              <a:buFontTx/>
              <a:buNone/>
              <a:defRPr sz="3500">
                <a:solidFill>
                  <a:schemeClr val="bg1"/>
                </a:solidFill>
                <a:latin typeface="+mj-lt"/>
              </a:defRPr>
            </a:lvl1pPr>
          </a:lstStyle>
          <a:p>
            <a:pPr lvl="0"/>
            <a:r>
              <a:rPr lang="en-US" dirty="0" smtClean="0"/>
              <a:t>Heading goes here</a:t>
            </a:r>
            <a:endParaRPr lang="en-GB" dirty="0"/>
          </a:p>
        </p:txBody>
      </p:sp>
      <p:sp>
        <p:nvSpPr>
          <p:cNvPr id="6" name="Content Placeholder 5"/>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5599480" cy="1008062"/>
          </a:xfrm>
          <a:prstGeom prst="rect">
            <a:avLst/>
          </a:prstGeom>
        </p:spPr>
        <p:txBody>
          <a:bodyPr/>
          <a:lstStyle>
            <a:lvl1pPr marL="0" indent="0">
              <a:buFontTx/>
              <a:buNone/>
              <a:defRPr sz="3500">
                <a:solidFill>
                  <a:schemeClr val="bg1"/>
                </a:solidFill>
                <a:latin typeface="+mj-lt"/>
              </a:defRPr>
            </a:lvl1pPr>
          </a:lstStyle>
          <a:p>
            <a:pPr lvl="0"/>
            <a:r>
              <a:rPr lang="en-US" dirty="0" smtClean="0"/>
              <a:t>Heading goes here</a:t>
            </a:r>
            <a:endParaRPr lang="en-GB" dirty="0"/>
          </a:p>
        </p:txBody>
      </p:sp>
      <p:pic>
        <p:nvPicPr>
          <p:cNvPr id="5" name="Picture 4" descr="CEC-only-logo-Solid-W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068" y="1052736"/>
            <a:ext cx="785542" cy="374155"/>
          </a:xfrm>
          <a:prstGeom prst="rect">
            <a:avLst/>
          </a:prstGeom>
        </p:spPr>
      </p:pic>
      <p:sp>
        <p:nvSpPr>
          <p:cNvPr id="10" name="Content Placeholder 9"/>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Tree>
    <p:extLst>
      <p:ext uri="{BB962C8B-B14F-4D97-AF65-F5344CB8AC3E}">
        <p14:creationId xmlns:p14="http://schemas.microsoft.com/office/powerpoint/2010/main" val="931777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10LIQ12448 Liquid logo FIN white.png"/>
          <p:cNvPicPr>
            <a:picLocks noChangeAspect="1"/>
          </p:cNvPicPr>
          <p:nvPr/>
        </p:nvPicPr>
        <p:blipFill>
          <a:blip r:embed="rId2" cstate="email"/>
          <a:stretch>
            <a:fillRect/>
          </a:stretch>
        </p:blipFill>
        <p:spPr>
          <a:xfrm>
            <a:off x="7380312" y="744018"/>
            <a:ext cx="1619672" cy="1145106"/>
          </a:xfrm>
          <a:prstGeom prst="rect">
            <a:avLst/>
          </a:prstGeom>
        </p:spPr>
      </p:pic>
      <p:sp>
        <p:nvSpPr>
          <p:cNvPr id="11" name="Text Placeholder 10"/>
          <p:cNvSpPr>
            <a:spLocks noGrp="1"/>
          </p:cNvSpPr>
          <p:nvPr>
            <p:ph type="body" sz="quarter" idx="10" hasCustomPrompt="1"/>
          </p:nvPr>
        </p:nvSpPr>
        <p:spPr>
          <a:xfrm>
            <a:off x="628704" y="908720"/>
            <a:ext cx="5599480" cy="1008062"/>
          </a:xfrm>
          <a:prstGeom prst="rect">
            <a:avLst/>
          </a:prstGeom>
        </p:spPr>
        <p:txBody>
          <a:bodyPr>
            <a:normAutofit/>
          </a:bodyPr>
          <a:lstStyle>
            <a:lvl1pPr marL="0" indent="0">
              <a:buFontTx/>
              <a:buNone/>
              <a:defRPr sz="3500" b="1" baseline="0">
                <a:solidFill>
                  <a:schemeClr val="bg1"/>
                </a:solidFill>
                <a:latin typeface="+mj-lt"/>
              </a:defRPr>
            </a:lvl1pPr>
          </a:lstStyle>
          <a:p>
            <a:pPr lvl="0"/>
            <a:r>
              <a:rPr lang="en-US" dirty="0" smtClean="0"/>
              <a:t>The Company</a:t>
            </a:r>
            <a:endParaRPr lang="en-GB" dirty="0"/>
          </a:p>
        </p:txBody>
      </p:sp>
      <p:pic>
        <p:nvPicPr>
          <p:cNvPr id="5" name="Picture 4" descr="CEC-only-logo-Solid-W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615" y="1052736"/>
            <a:ext cx="785542" cy="374155"/>
          </a:xfrm>
          <a:prstGeom prst="rect">
            <a:avLst/>
          </a:prstGeom>
        </p:spPr>
      </p:pic>
      <p:sp>
        <p:nvSpPr>
          <p:cNvPr id="8" name="Content Placeholder 7"/>
          <p:cNvSpPr>
            <a:spLocks noGrp="1"/>
          </p:cNvSpPr>
          <p:nvPr>
            <p:ph sz="quarter" idx="11"/>
          </p:nvPr>
        </p:nvSpPr>
        <p:spPr>
          <a:xfrm>
            <a:off x="611188" y="2349500"/>
            <a:ext cx="7847012" cy="4127500"/>
          </a:xfrm>
          <a:prstGeom prst="rect">
            <a:avLst/>
          </a:prstGeom>
        </p:spPr>
        <p:txBody>
          <a:bodyPr>
            <a:normAutofit/>
          </a:bodyPr>
          <a:lstStyle>
            <a:lvl1pPr marL="0" indent="0" algn="ctr">
              <a:buNone/>
              <a:defRPr sz="2000" i="0"/>
            </a:lvl1pPr>
            <a:lvl2pPr>
              <a:defRPr sz="2000"/>
            </a:lvl2pPr>
            <a:lvl3pPr>
              <a:defRPr sz="2000"/>
            </a:lvl3pPr>
            <a:lvl4pPr>
              <a:defRPr sz="2000"/>
            </a:lvl4pPr>
            <a:lvl5pPr>
              <a:defRPr sz="2000"/>
            </a:lvl5pPr>
          </a:lstStyle>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r>
              <a:rPr lang="en-ZA" sz="2400" b="1" i="1" dirty="0" smtClean="0"/>
              <a:t>A Zambian company with a strong international alliance</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768453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Tree>
    <p:extLst>
      <p:ext uri="{BB962C8B-B14F-4D97-AF65-F5344CB8AC3E}">
        <p14:creationId xmlns:p14="http://schemas.microsoft.com/office/powerpoint/2010/main" val="1611939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Basic Section Header Option 1">
    <p:spTree>
      <p:nvGrpSpPr>
        <p:cNvPr id="1" name=""/>
        <p:cNvGrpSpPr/>
        <p:nvPr/>
      </p:nvGrpSpPr>
      <p:grpSpPr>
        <a:xfrm>
          <a:off x="0" y="0"/>
          <a:ext cx="0" cy="0"/>
          <a:chOff x="0" y="0"/>
          <a:chExt cx="0" cy="0"/>
        </a:xfrm>
      </p:grpSpPr>
      <p:pic>
        <p:nvPicPr>
          <p:cNvPr id="9" name="Picture 8" descr="10LIQ12448 Liquid logo FIN white.png"/>
          <p:cNvPicPr>
            <a:picLocks noChangeAspect="1"/>
          </p:cNvPicPr>
          <p:nvPr/>
        </p:nvPicPr>
        <p:blipFill>
          <a:blip r:embed="rId2" cstate="email"/>
          <a:stretch>
            <a:fillRect/>
          </a:stretch>
        </p:blipFill>
        <p:spPr>
          <a:xfrm>
            <a:off x="7380312" y="744018"/>
            <a:ext cx="1619672" cy="1145106"/>
          </a:xfrm>
          <a:prstGeom prst="rect">
            <a:avLst/>
          </a:prstGeom>
        </p:spPr>
      </p:pic>
      <p:pic>
        <p:nvPicPr>
          <p:cNvPr id="10" name="Picture 9" descr="10LIQ12448 Liquid logo FIN color.png"/>
          <p:cNvPicPr>
            <a:picLocks noChangeAspect="1"/>
          </p:cNvPicPr>
          <p:nvPr/>
        </p:nvPicPr>
        <p:blipFill>
          <a:blip r:embed="rId3" cstate="email"/>
          <a:stretch>
            <a:fillRect/>
          </a:stretch>
        </p:blipFill>
        <p:spPr>
          <a:xfrm>
            <a:off x="7236296" y="692696"/>
            <a:ext cx="1720194" cy="1216175"/>
          </a:xfrm>
          <a:prstGeom prst="rect">
            <a:avLst/>
          </a:prstGeom>
        </p:spPr>
      </p:pic>
      <p:sp>
        <p:nvSpPr>
          <p:cNvPr id="5" name="Text Placeholder 10"/>
          <p:cNvSpPr>
            <a:spLocks noGrp="1"/>
          </p:cNvSpPr>
          <p:nvPr>
            <p:ph type="body" sz="quarter" idx="10" hasCustomPrompt="1"/>
          </p:nvPr>
        </p:nvSpPr>
        <p:spPr>
          <a:xfrm>
            <a:off x="628704" y="908720"/>
            <a:ext cx="5599480" cy="1008062"/>
          </a:xfrm>
          <a:prstGeom prst="rect">
            <a:avLst/>
          </a:prstGeom>
        </p:spPr>
        <p:txBody>
          <a:bodyPr>
            <a:normAutofit/>
          </a:bodyPr>
          <a:lstStyle>
            <a:lvl1pPr marL="0" indent="0">
              <a:buFontTx/>
              <a:buNone/>
              <a:defRPr sz="3500">
                <a:solidFill>
                  <a:srgbClr val="0098DB"/>
                </a:solidFill>
                <a:latin typeface="+mj-lt"/>
              </a:defRPr>
            </a:lvl1pPr>
          </a:lstStyle>
          <a:p>
            <a:pPr lvl="0"/>
            <a:r>
              <a:rPr lang="en-US" dirty="0" smtClean="0"/>
              <a:t>Heading goes here</a:t>
            </a:r>
            <a:endParaRPr lang="en-GB" dirty="0"/>
          </a:p>
        </p:txBody>
      </p:sp>
      <p:pic>
        <p:nvPicPr>
          <p:cNvPr id="6" name="Picture 5" descr="CEC Liquid logo just CE part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030" y="1026552"/>
            <a:ext cx="832751" cy="392772"/>
          </a:xfrm>
          <a:prstGeom prst="rect">
            <a:avLst/>
          </a:prstGeom>
        </p:spPr>
      </p:pic>
      <p:sp>
        <p:nvSpPr>
          <p:cNvPr id="8" name="Content Placeholder 7"/>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pic>
        <p:nvPicPr>
          <p:cNvPr id="11" name="Picture 10" descr="10LIQ12448 Liquid logo FIN color.png"/>
          <p:cNvPicPr>
            <a:picLocks noChangeAspect="1"/>
          </p:cNvPicPr>
          <p:nvPr userDrawn="1"/>
        </p:nvPicPr>
        <p:blipFill>
          <a:blip r:embed="rId3" cstate="email"/>
          <a:stretch>
            <a:fillRect/>
          </a:stretch>
        </p:blipFill>
        <p:spPr>
          <a:xfrm>
            <a:off x="7236296" y="692696"/>
            <a:ext cx="1720194" cy="1216175"/>
          </a:xfrm>
          <a:prstGeom prst="rect">
            <a:avLst/>
          </a:prstGeom>
        </p:spPr>
      </p:pic>
    </p:spTree>
    <p:extLst>
      <p:ext uri="{BB962C8B-B14F-4D97-AF65-F5344CB8AC3E}">
        <p14:creationId xmlns:p14="http://schemas.microsoft.com/office/powerpoint/2010/main" val="1749962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5599480" cy="1008062"/>
          </a:xfrm>
          <a:prstGeom prst="rect">
            <a:avLst/>
          </a:prstGeom>
        </p:spPr>
        <p:txBody>
          <a:bodyPr/>
          <a:lstStyle>
            <a:lvl1pPr marL="0" indent="0">
              <a:buFontTx/>
              <a:buNone/>
              <a:defRPr sz="3500">
                <a:solidFill>
                  <a:schemeClr val="bg1"/>
                </a:solidFill>
                <a:latin typeface="+mj-lt"/>
              </a:defRPr>
            </a:lvl1pPr>
          </a:lstStyle>
          <a:p>
            <a:pPr lvl="0"/>
            <a:r>
              <a:rPr lang="en-US" dirty="0" smtClean="0"/>
              <a:t>Heading goes here</a:t>
            </a:r>
            <a:endParaRPr lang="en-GB" dirty="0"/>
          </a:p>
        </p:txBody>
      </p:sp>
      <p:pic>
        <p:nvPicPr>
          <p:cNvPr id="5" name="Picture 4" descr="CEC-only-logo-Solid-W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068" y="1052736"/>
            <a:ext cx="785542" cy="374155"/>
          </a:xfrm>
          <a:prstGeom prst="rect">
            <a:avLst/>
          </a:prstGeom>
        </p:spPr>
      </p:pic>
      <p:sp>
        <p:nvSpPr>
          <p:cNvPr id="10" name="Content Placeholder 9"/>
          <p:cNvSpPr>
            <a:spLocks noGrp="1"/>
          </p:cNvSpPr>
          <p:nvPr>
            <p:ph sz="quarter" idx="11"/>
          </p:nvPr>
        </p:nvSpPr>
        <p:spPr>
          <a:xfrm>
            <a:off x="611188" y="2349500"/>
            <a:ext cx="360077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2"/>
          </p:nvPr>
        </p:nvSpPr>
        <p:spPr>
          <a:xfrm>
            <a:off x="4932363" y="2349500"/>
            <a:ext cx="3600450" cy="3959225"/>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Tree>
    <p:extLst>
      <p:ext uri="{BB962C8B-B14F-4D97-AF65-F5344CB8AC3E}">
        <p14:creationId xmlns:p14="http://schemas.microsoft.com/office/powerpoint/2010/main" val="25333443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_Basic Section Header Option 1">
    <p:spTree>
      <p:nvGrpSpPr>
        <p:cNvPr id="1" name=""/>
        <p:cNvGrpSpPr/>
        <p:nvPr/>
      </p:nvGrpSpPr>
      <p:grpSpPr>
        <a:xfrm>
          <a:off x="0" y="0"/>
          <a:ext cx="0" cy="0"/>
          <a:chOff x="0" y="0"/>
          <a:chExt cx="0" cy="0"/>
        </a:xfrm>
      </p:grpSpPr>
      <p:pic>
        <p:nvPicPr>
          <p:cNvPr id="9" name="Picture 8" descr="10LIQ12448 Liquid logo FIN white.png"/>
          <p:cNvPicPr>
            <a:picLocks noChangeAspect="1"/>
          </p:cNvPicPr>
          <p:nvPr/>
        </p:nvPicPr>
        <p:blipFill>
          <a:blip r:embed="rId2" cstate="email"/>
          <a:stretch>
            <a:fillRect/>
          </a:stretch>
        </p:blipFill>
        <p:spPr>
          <a:xfrm>
            <a:off x="7380312" y="744018"/>
            <a:ext cx="1619672" cy="1145106"/>
          </a:xfrm>
          <a:prstGeom prst="rect">
            <a:avLst/>
          </a:prstGeom>
        </p:spPr>
      </p:pic>
      <p:pic>
        <p:nvPicPr>
          <p:cNvPr id="10" name="Picture 9" descr="10LIQ12448 Liquid logo FIN color.png"/>
          <p:cNvPicPr>
            <a:picLocks noChangeAspect="1"/>
          </p:cNvPicPr>
          <p:nvPr/>
        </p:nvPicPr>
        <p:blipFill>
          <a:blip r:embed="rId3" cstate="email"/>
          <a:stretch>
            <a:fillRect/>
          </a:stretch>
        </p:blipFill>
        <p:spPr>
          <a:xfrm>
            <a:off x="7236296" y="692696"/>
            <a:ext cx="1720194" cy="1216175"/>
          </a:xfrm>
          <a:prstGeom prst="rect">
            <a:avLst/>
          </a:prstGeom>
        </p:spPr>
      </p:pic>
      <p:sp>
        <p:nvSpPr>
          <p:cNvPr id="5" name="Text Placeholder 10"/>
          <p:cNvSpPr>
            <a:spLocks noGrp="1"/>
          </p:cNvSpPr>
          <p:nvPr>
            <p:ph type="body" sz="quarter" idx="10" hasCustomPrompt="1"/>
          </p:nvPr>
        </p:nvSpPr>
        <p:spPr>
          <a:xfrm>
            <a:off x="628704" y="908720"/>
            <a:ext cx="5599480" cy="1008062"/>
          </a:xfrm>
          <a:prstGeom prst="rect">
            <a:avLst/>
          </a:prstGeom>
        </p:spPr>
        <p:txBody>
          <a:bodyPr>
            <a:normAutofit/>
          </a:bodyPr>
          <a:lstStyle>
            <a:lvl1pPr marL="0" indent="0">
              <a:buFontTx/>
              <a:buNone/>
              <a:defRPr sz="3500">
                <a:solidFill>
                  <a:srgbClr val="0098DB"/>
                </a:solidFill>
                <a:latin typeface="+mj-lt"/>
              </a:defRPr>
            </a:lvl1pPr>
          </a:lstStyle>
          <a:p>
            <a:pPr lvl="0"/>
            <a:r>
              <a:rPr lang="en-US" dirty="0" smtClean="0"/>
              <a:t>Heading goes here</a:t>
            </a:r>
            <a:endParaRPr lang="en-GB" dirty="0"/>
          </a:p>
        </p:txBody>
      </p:sp>
      <p:pic>
        <p:nvPicPr>
          <p:cNvPr id="6" name="Picture 5" descr="CEC Liquid logo just CE part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030" y="1026552"/>
            <a:ext cx="832751" cy="392772"/>
          </a:xfrm>
          <a:prstGeom prst="rect">
            <a:avLst/>
          </a:prstGeom>
        </p:spPr>
      </p:pic>
      <p:sp>
        <p:nvSpPr>
          <p:cNvPr id="8" name="Content Placeholder 7"/>
          <p:cNvSpPr>
            <a:spLocks noGrp="1"/>
          </p:cNvSpPr>
          <p:nvPr>
            <p:ph sz="quarter" idx="11"/>
          </p:nvPr>
        </p:nvSpPr>
        <p:spPr>
          <a:xfrm>
            <a:off x="611188" y="2349500"/>
            <a:ext cx="360077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2"/>
          </p:nvPr>
        </p:nvSpPr>
        <p:spPr>
          <a:xfrm>
            <a:off x="4932363" y="2349500"/>
            <a:ext cx="3600450" cy="3959225"/>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2" name="Picture 11"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pic>
        <p:nvPicPr>
          <p:cNvPr id="13" name="Picture 12" descr="10LIQ12448 Liquid logo FIN color.png"/>
          <p:cNvPicPr>
            <a:picLocks noChangeAspect="1"/>
          </p:cNvPicPr>
          <p:nvPr userDrawn="1"/>
        </p:nvPicPr>
        <p:blipFill>
          <a:blip r:embed="rId3" cstate="email"/>
          <a:stretch>
            <a:fillRect/>
          </a:stretch>
        </p:blipFill>
        <p:spPr>
          <a:xfrm>
            <a:off x="7236296" y="692696"/>
            <a:ext cx="1720194" cy="1216175"/>
          </a:xfrm>
          <a:prstGeom prst="rect">
            <a:avLst/>
          </a:prstGeom>
        </p:spPr>
      </p:pic>
    </p:spTree>
    <p:extLst>
      <p:ext uri="{BB962C8B-B14F-4D97-AF65-F5344CB8AC3E}">
        <p14:creationId xmlns:p14="http://schemas.microsoft.com/office/powerpoint/2010/main" val="3896306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ew Section Header Option 2">
    <p:spTree>
      <p:nvGrpSpPr>
        <p:cNvPr id="1" name=""/>
        <p:cNvGrpSpPr/>
        <p:nvPr/>
      </p:nvGrpSpPr>
      <p:grpSpPr>
        <a:xfrm>
          <a:off x="0" y="0"/>
          <a:ext cx="0" cy="0"/>
          <a:chOff x="0" y="0"/>
          <a:chExt cx="0" cy="0"/>
        </a:xfrm>
      </p:grpSpPr>
      <p:pic>
        <p:nvPicPr>
          <p:cNvPr id="7" name="Picture 6" descr="Powerpoint_New_Section Headers2.jpg"/>
          <p:cNvPicPr>
            <a:picLocks noChangeAspect="1"/>
          </p:cNvPicPr>
          <p:nvPr/>
        </p:nvPicPr>
        <p:blipFill>
          <a:blip r:embed="rId2" cstate="email"/>
          <a:stretch>
            <a:fillRect/>
          </a:stretch>
        </p:blipFill>
        <p:spPr>
          <a:xfrm>
            <a:off x="3662" y="0"/>
            <a:ext cx="9136675" cy="6858000"/>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5" name="Picture 4" descr="Powerpoint_New_Section Headers2.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2087016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ew Section Header Option 3">
    <p:spTree>
      <p:nvGrpSpPr>
        <p:cNvPr id="1" name=""/>
        <p:cNvGrpSpPr/>
        <p:nvPr/>
      </p:nvGrpSpPr>
      <p:grpSpPr>
        <a:xfrm>
          <a:off x="0" y="0"/>
          <a:ext cx="0" cy="0"/>
          <a:chOff x="0" y="0"/>
          <a:chExt cx="0" cy="0"/>
        </a:xfrm>
      </p:grpSpPr>
      <p:pic>
        <p:nvPicPr>
          <p:cNvPr id="8" name="Picture 7" descr="Powerpoint_New_Section Headers3.jpg"/>
          <p:cNvPicPr>
            <a:picLocks noChangeAspect="1"/>
          </p:cNvPicPr>
          <p:nvPr/>
        </p:nvPicPr>
        <p:blipFill>
          <a:blip r:embed="rId2" cstate="email"/>
          <a:stretch>
            <a:fillRect/>
          </a:stretch>
        </p:blipFill>
        <p:spPr>
          <a:xfrm>
            <a:off x="3662" y="0"/>
            <a:ext cx="9136675" cy="6858000"/>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3.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1079637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ew Section Header Option 4">
    <p:spTree>
      <p:nvGrpSpPr>
        <p:cNvPr id="1" name=""/>
        <p:cNvGrpSpPr/>
        <p:nvPr/>
      </p:nvGrpSpPr>
      <p:grpSpPr>
        <a:xfrm>
          <a:off x="0" y="0"/>
          <a:ext cx="0" cy="0"/>
          <a:chOff x="0" y="0"/>
          <a:chExt cx="0" cy="0"/>
        </a:xfrm>
      </p:grpSpPr>
      <p:pic>
        <p:nvPicPr>
          <p:cNvPr id="10" name="Picture 9" descr="Powerpoint_New_Section Headers4.jpg"/>
          <p:cNvPicPr>
            <a:picLocks noChangeAspect="1"/>
          </p:cNvPicPr>
          <p:nvPr/>
        </p:nvPicPr>
        <p:blipFill>
          <a:blip r:embed="rId2" cstate="email"/>
          <a:stretch>
            <a:fillRect/>
          </a:stretch>
        </p:blipFill>
        <p:spPr>
          <a:xfrm>
            <a:off x="3662" y="0"/>
            <a:ext cx="9136675" cy="6850685"/>
          </a:xfrm>
          <a:prstGeom prst="rect">
            <a:avLst/>
          </a:prstGeom>
        </p:spPr>
      </p:pic>
      <p:sp>
        <p:nvSpPr>
          <p:cNvPr id="12" name="Rectangle 11"/>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4.jpg"/>
          <p:cNvPicPr>
            <a:picLocks noChangeAspect="1"/>
          </p:cNvPicPr>
          <p:nvPr userDrawn="1"/>
        </p:nvPicPr>
        <p:blipFill>
          <a:blip r:embed="rId2" cstate="email"/>
          <a:stretch>
            <a:fillRect/>
          </a:stretch>
        </p:blipFill>
        <p:spPr>
          <a:xfrm>
            <a:off x="3662" y="0"/>
            <a:ext cx="9136675" cy="6850685"/>
          </a:xfrm>
          <a:prstGeom prst="rect">
            <a:avLst/>
          </a:prstGeom>
        </p:spPr>
      </p:pic>
    </p:spTree>
    <p:extLst>
      <p:ext uri="{BB962C8B-B14F-4D97-AF65-F5344CB8AC3E}">
        <p14:creationId xmlns:p14="http://schemas.microsoft.com/office/powerpoint/2010/main" val="1743637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ew Section Header Option 5">
    <p:spTree>
      <p:nvGrpSpPr>
        <p:cNvPr id="1" name=""/>
        <p:cNvGrpSpPr/>
        <p:nvPr/>
      </p:nvGrpSpPr>
      <p:grpSpPr>
        <a:xfrm>
          <a:off x="0" y="0"/>
          <a:ext cx="0" cy="0"/>
          <a:chOff x="0" y="0"/>
          <a:chExt cx="0" cy="0"/>
        </a:xfrm>
      </p:grpSpPr>
      <p:pic>
        <p:nvPicPr>
          <p:cNvPr id="6" name="Picture 5" descr="Powerpoint_New_Section Headers5.jpg"/>
          <p:cNvPicPr>
            <a:picLocks noChangeAspect="1"/>
          </p:cNvPicPr>
          <p:nvPr/>
        </p:nvPicPr>
        <p:blipFill>
          <a:blip r:embed="rId2" cstate="email"/>
          <a:stretch>
            <a:fillRect/>
          </a:stretch>
        </p:blipFill>
        <p:spPr>
          <a:xfrm>
            <a:off x="3662" y="0"/>
            <a:ext cx="9136675" cy="6858000"/>
          </a:xfrm>
          <a:prstGeom prst="rect">
            <a:avLst/>
          </a:prstGeom>
        </p:spPr>
      </p:pic>
      <p:sp>
        <p:nvSpPr>
          <p:cNvPr id="8" name="Rectangle 7"/>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7" name="Picture 6" descr="Powerpoint_New_Section Headers5.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3170361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ew Section Header Option 6">
    <p:spTree>
      <p:nvGrpSpPr>
        <p:cNvPr id="1" name=""/>
        <p:cNvGrpSpPr/>
        <p:nvPr/>
      </p:nvGrpSpPr>
      <p:grpSpPr>
        <a:xfrm>
          <a:off x="0" y="0"/>
          <a:ext cx="0" cy="0"/>
          <a:chOff x="0" y="0"/>
          <a:chExt cx="0" cy="0"/>
        </a:xfrm>
      </p:grpSpPr>
      <p:pic>
        <p:nvPicPr>
          <p:cNvPr id="5" name="Picture 4" descr="Powerpoint_New_Section Headers6.jpg"/>
          <p:cNvPicPr>
            <a:picLocks noChangeAspect="1"/>
          </p:cNvPicPr>
          <p:nvPr/>
        </p:nvPicPr>
        <p:blipFill>
          <a:blip r:embed="rId2" cstate="email"/>
          <a:stretch>
            <a:fillRect/>
          </a:stretch>
        </p:blipFill>
        <p:spPr>
          <a:xfrm>
            <a:off x="3662" y="0"/>
            <a:ext cx="9136675" cy="6858000"/>
          </a:xfrm>
          <a:prstGeom prst="rect">
            <a:avLst/>
          </a:prstGeom>
        </p:spPr>
      </p:pic>
      <p:sp>
        <p:nvSpPr>
          <p:cNvPr id="7" name="Rectangle 6"/>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8" name="Picture 7" descr="Powerpoint_New_Section Headers6.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39096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Section Header Option 1">
    <p:spTree>
      <p:nvGrpSpPr>
        <p:cNvPr id="1" name=""/>
        <p:cNvGrpSpPr/>
        <p:nvPr/>
      </p:nvGrpSpPr>
      <p:grpSpPr>
        <a:xfrm>
          <a:off x="0" y="0"/>
          <a:ext cx="0" cy="0"/>
          <a:chOff x="0" y="0"/>
          <a:chExt cx="0" cy="0"/>
        </a:xfrm>
      </p:grpSpPr>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pic>
        <p:nvPicPr>
          <p:cNvPr id="10" name="Picture 9" descr="10LIQ12448 Liquid logo FIN color.png"/>
          <p:cNvPicPr>
            <a:picLocks noChangeAspect="1"/>
          </p:cNvPicPr>
          <p:nvPr userDrawn="1"/>
        </p:nvPicPr>
        <p:blipFill>
          <a:blip r:embed="rId3" cstate="email"/>
          <a:stretch>
            <a:fillRect/>
          </a:stretch>
        </p:blipFill>
        <p:spPr>
          <a:xfrm>
            <a:off x="7236296" y="692696"/>
            <a:ext cx="1720194" cy="1216175"/>
          </a:xfrm>
          <a:prstGeom prst="rect">
            <a:avLst/>
          </a:prstGeom>
        </p:spPr>
      </p:pic>
      <p:sp>
        <p:nvSpPr>
          <p:cNvPr id="5" name="Text Placeholder 10"/>
          <p:cNvSpPr>
            <a:spLocks noGrp="1"/>
          </p:cNvSpPr>
          <p:nvPr>
            <p:ph type="body" sz="quarter" idx="10" hasCustomPrompt="1"/>
          </p:nvPr>
        </p:nvSpPr>
        <p:spPr>
          <a:xfrm>
            <a:off x="628704" y="908720"/>
            <a:ext cx="6319560" cy="1008062"/>
          </a:xfrm>
          <a:prstGeom prst="rect">
            <a:avLst/>
          </a:prstGeom>
        </p:spPr>
        <p:txBody>
          <a:bodyPr>
            <a:normAutofit/>
          </a:bodyPr>
          <a:lstStyle>
            <a:lvl1pPr>
              <a:buFontTx/>
              <a:buNone/>
              <a:defRPr sz="3500">
                <a:solidFill>
                  <a:srgbClr val="0098DB"/>
                </a:solidFill>
                <a:latin typeface="+mj-lt"/>
              </a:defRPr>
            </a:lvl1pPr>
          </a:lstStyle>
          <a:p>
            <a:pPr lvl="0"/>
            <a:r>
              <a:rPr lang="en-US" dirty="0" smtClean="0"/>
              <a:t>Heading goes here</a:t>
            </a:r>
            <a:endParaRPr lang="en-GB" dirty="0"/>
          </a:p>
        </p:txBody>
      </p:sp>
      <p:sp>
        <p:nvSpPr>
          <p:cNvPr id="7" name="Content Placeholder 6"/>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ew Section Header Option 7">
    <p:spTree>
      <p:nvGrpSpPr>
        <p:cNvPr id="1" name=""/>
        <p:cNvGrpSpPr/>
        <p:nvPr/>
      </p:nvGrpSpPr>
      <p:grpSpPr>
        <a:xfrm>
          <a:off x="0" y="0"/>
          <a:ext cx="0" cy="0"/>
          <a:chOff x="0" y="0"/>
          <a:chExt cx="0" cy="0"/>
        </a:xfrm>
      </p:grpSpPr>
      <p:pic>
        <p:nvPicPr>
          <p:cNvPr id="8" name="Picture 7" descr="Powerpoint_New_Section Headers7.jpg"/>
          <p:cNvPicPr>
            <a:picLocks noChangeAspect="1"/>
          </p:cNvPicPr>
          <p:nvPr/>
        </p:nvPicPr>
        <p:blipFill>
          <a:blip r:embed="rId2" cstate="email"/>
          <a:stretch>
            <a:fillRect/>
          </a:stretch>
        </p:blipFill>
        <p:spPr>
          <a:xfrm>
            <a:off x="3662" y="7314"/>
            <a:ext cx="9136675" cy="6850686"/>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7.jpg"/>
          <p:cNvPicPr>
            <a:picLocks noChangeAspect="1"/>
          </p:cNvPicPr>
          <p:nvPr userDrawn="1"/>
        </p:nvPicPr>
        <p:blipFill>
          <a:blip r:embed="rId2" cstate="email"/>
          <a:stretch>
            <a:fillRect/>
          </a:stretch>
        </p:blipFill>
        <p:spPr>
          <a:xfrm>
            <a:off x="3662" y="7314"/>
            <a:ext cx="9136675" cy="6850686"/>
          </a:xfrm>
          <a:prstGeom prst="rect">
            <a:avLst/>
          </a:prstGeom>
        </p:spPr>
      </p:pic>
    </p:spTree>
    <p:extLst>
      <p:ext uri="{BB962C8B-B14F-4D97-AF65-F5344CB8AC3E}">
        <p14:creationId xmlns:p14="http://schemas.microsoft.com/office/powerpoint/2010/main" val="1733778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ew Section Header Option 8">
    <p:spTree>
      <p:nvGrpSpPr>
        <p:cNvPr id="1" name=""/>
        <p:cNvGrpSpPr/>
        <p:nvPr/>
      </p:nvGrpSpPr>
      <p:grpSpPr>
        <a:xfrm>
          <a:off x="0" y="0"/>
          <a:ext cx="0" cy="0"/>
          <a:chOff x="0" y="0"/>
          <a:chExt cx="0" cy="0"/>
        </a:xfrm>
      </p:grpSpPr>
      <p:pic>
        <p:nvPicPr>
          <p:cNvPr id="8" name="Picture 7" descr="Powerpoint_New_Section Headers8.jpg"/>
          <p:cNvPicPr>
            <a:picLocks noChangeAspect="1"/>
          </p:cNvPicPr>
          <p:nvPr/>
        </p:nvPicPr>
        <p:blipFill>
          <a:blip r:embed="rId2" cstate="email"/>
          <a:stretch>
            <a:fillRect/>
          </a:stretch>
        </p:blipFill>
        <p:spPr>
          <a:xfrm>
            <a:off x="3662" y="0"/>
            <a:ext cx="9136675" cy="6858000"/>
          </a:xfrm>
          <a:prstGeom prst="rect">
            <a:avLst/>
          </a:prstGeom>
        </p:spPr>
      </p:pic>
      <p:sp>
        <p:nvSpPr>
          <p:cNvPr id="10" name="Rectangle 9"/>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8.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4008862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ew Section Header Option 9">
    <p:spTree>
      <p:nvGrpSpPr>
        <p:cNvPr id="1" name=""/>
        <p:cNvGrpSpPr/>
        <p:nvPr/>
      </p:nvGrpSpPr>
      <p:grpSpPr>
        <a:xfrm>
          <a:off x="0" y="0"/>
          <a:ext cx="0" cy="0"/>
          <a:chOff x="0" y="0"/>
          <a:chExt cx="0" cy="0"/>
        </a:xfrm>
      </p:grpSpPr>
      <p:pic>
        <p:nvPicPr>
          <p:cNvPr id="7" name="Picture 6" descr="Powerpoint_New_Section Headers9.jpg"/>
          <p:cNvPicPr>
            <a:picLocks noChangeAspect="1"/>
          </p:cNvPicPr>
          <p:nvPr/>
        </p:nvPicPr>
        <p:blipFill>
          <a:blip r:embed="rId2" cstate="email"/>
          <a:stretch>
            <a:fillRect/>
          </a:stretch>
        </p:blipFill>
        <p:spPr>
          <a:xfrm>
            <a:off x="3662" y="0"/>
            <a:ext cx="9136675" cy="6858000"/>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9.jpg"/>
          <p:cNvPicPr>
            <a:picLocks noChangeAspect="1"/>
          </p:cNvPicPr>
          <p:nvPr userDrawn="1"/>
        </p:nvPicPr>
        <p:blipFill>
          <a:blip r:embed="rId2" cstate="email"/>
          <a:stretch>
            <a:fillRect/>
          </a:stretch>
        </p:blipFill>
        <p:spPr>
          <a:xfrm>
            <a:off x="3662" y="0"/>
            <a:ext cx="9136675" cy="6858000"/>
          </a:xfrm>
          <a:prstGeom prst="rect">
            <a:avLst/>
          </a:prstGeom>
        </p:spPr>
      </p:pic>
    </p:spTree>
    <p:extLst>
      <p:ext uri="{BB962C8B-B14F-4D97-AF65-F5344CB8AC3E}">
        <p14:creationId xmlns:p14="http://schemas.microsoft.com/office/powerpoint/2010/main" val="1061009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ew Section Header Option 10">
    <p:spTree>
      <p:nvGrpSpPr>
        <p:cNvPr id="1" name=""/>
        <p:cNvGrpSpPr/>
        <p:nvPr/>
      </p:nvGrpSpPr>
      <p:grpSpPr>
        <a:xfrm>
          <a:off x="0" y="0"/>
          <a:ext cx="0" cy="0"/>
          <a:chOff x="0" y="0"/>
          <a:chExt cx="0" cy="0"/>
        </a:xfrm>
      </p:grpSpPr>
      <p:pic>
        <p:nvPicPr>
          <p:cNvPr id="7" name="Picture 6" descr="Powerpoint_New_Section Headers10.jpg"/>
          <p:cNvPicPr>
            <a:picLocks noChangeAspect="1"/>
          </p:cNvPicPr>
          <p:nvPr/>
        </p:nvPicPr>
        <p:blipFill>
          <a:blip r:embed="rId2" cstate="email"/>
          <a:stretch>
            <a:fillRect/>
          </a:stretch>
        </p:blipFill>
        <p:spPr>
          <a:xfrm>
            <a:off x="3662" y="7314"/>
            <a:ext cx="9140338" cy="6950078"/>
          </a:xfrm>
          <a:prstGeom prst="rect">
            <a:avLst/>
          </a:prstGeom>
        </p:spPr>
      </p:pic>
      <p:sp>
        <p:nvSpPr>
          <p:cNvPr id="9" name="Rectangle 8"/>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0.jpg"/>
          <p:cNvPicPr>
            <a:picLocks noChangeAspect="1"/>
          </p:cNvPicPr>
          <p:nvPr userDrawn="1"/>
        </p:nvPicPr>
        <p:blipFill>
          <a:blip r:embed="rId2" cstate="email"/>
          <a:stretch>
            <a:fillRect/>
          </a:stretch>
        </p:blipFill>
        <p:spPr>
          <a:xfrm>
            <a:off x="3662" y="7314"/>
            <a:ext cx="9140338" cy="6950078"/>
          </a:xfrm>
          <a:prstGeom prst="rect">
            <a:avLst/>
          </a:prstGeom>
        </p:spPr>
      </p:pic>
    </p:spTree>
    <p:extLst>
      <p:ext uri="{BB962C8B-B14F-4D97-AF65-F5344CB8AC3E}">
        <p14:creationId xmlns:p14="http://schemas.microsoft.com/office/powerpoint/2010/main" val="3687602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ew Section Header Option 11">
    <p:spTree>
      <p:nvGrpSpPr>
        <p:cNvPr id="1" name=""/>
        <p:cNvGrpSpPr/>
        <p:nvPr/>
      </p:nvGrpSpPr>
      <p:grpSpPr>
        <a:xfrm>
          <a:off x="0" y="0"/>
          <a:ext cx="0" cy="0"/>
          <a:chOff x="0" y="0"/>
          <a:chExt cx="0" cy="0"/>
        </a:xfrm>
      </p:grpSpPr>
      <p:pic>
        <p:nvPicPr>
          <p:cNvPr id="6" name="Picture 5" descr="Powerpoint_New_Section Headers11.jpg"/>
          <p:cNvPicPr>
            <a:picLocks noChangeAspect="1"/>
          </p:cNvPicPr>
          <p:nvPr/>
        </p:nvPicPr>
        <p:blipFill>
          <a:blip r:embed="rId2" cstate="email"/>
          <a:stretch>
            <a:fillRect/>
          </a:stretch>
        </p:blipFill>
        <p:spPr>
          <a:xfrm>
            <a:off x="3662" y="7314"/>
            <a:ext cx="9140338" cy="6850686"/>
          </a:xfrm>
          <a:prstGeom prst="rect">
            <a:avLst/>
          </a:prstGeom>
        </p:spPr>
      </p:pic>
      <p:sp>
        <p:nvSpPr>
          <p:cNvPr id="8" name="Rectangle 7"/>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7" name="Picture 6" descr="Powerpoint_New_Section Headers11.jpg"/>
          <p:cNvPicPr>
            <a:picLocks noChangeAspect="1"/>
          </p:cNvPicPr>
          <p:nvPr userDrawn="1"/>
        </p:nvPicPr>
        <p:blipFill>
          <a:blip r:embed="rId2" cstate="email"/>
          <a:stretch>
            <a:fillRect/>
          </a:stretch>
        </p:blipFill>
        <p:spPr>
          <a:xfrm>
            <a:off x="3662" y="7314"/>
            <a:ext cx="9140338" cy="6850686"/>
          </a:xfrm>
          <a:prstGeom prst="rect">
            <a:avLst/>
          </a:prstGeom>
        </p:spPr>
      </p:pic>
    </p:spTree>
    <p:extLst>
      <p:ext uri="{BB962C8B-B14F-4D97-AF65-F5344CB8AC3E}">
        <p14:creationId xmlns:p14="http://schemas.microsoft.com/office/powerpoint/2010/main" val="1900350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ew Section Header Option 12">
    <p:spTree>
      <p:nvGrpSpPr>
        <p:cNvPr id="1" name=""/>
        <p:cNvGrpSpPr/>
        <p:nvPr/>
      </p:nvGrpSpPr>
      <p:grpSpPr>
        <a:xfrm>
          <a:off x="0" y="0"/>
          <a:ext cx="0" cy="0"/>
          <a:chOff x="0" y="0"/>
          <a:chExt cx="0" cy="0"/>
        </a:xfrm>
      </p:grpSpPr>
      <p:pic>
        <p:nvPicPr>
          <p:cNvPr id="2" name="Picture 1" descr="Powerpoint_New_Section Headers12.jpg"/>
          <p:cNvPicPr>
            <a:picLocks noChangeAspect="1"/>
          </p:cNvPicPr>
          <p:nvPr/>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2.jpg"/>
          <p:cNvPicPr>
            <a:picLocks noChangeAspect="1"/>
          </p:cNvPicPr>
          <p:nvPr userDrawn="1"/>
        </p:nvPicPr>
        <p:blipFill>
          <a:blip r:embed="rId2" cstate="email"/>
          <a:stretch>
            <a:fillRect/>
          </a:stretch>
        </p:blipFill>
        <p:spPr>
          <a:xfrm>
            <a:off x="3662" y="7315"/>
            <a:ext cx="9136675" cy="6843370"/>
          </a:xfrm>
          <a:prstGeom prst="rect">
            <a:avLst/>
          </a:prstGeom>
        </p:spPr>
      </p:pic>
      <p:sp>
        <p:nvSpPr>
          <p:cNvPr id="7" name="Rectangle 6"/>
          <p:cNvSpPr/>
          <p:nvPr userDrawn="1"/>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911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ew Section Header Option 13">
    <p:spTree>
      <p:nvGrpSpPr>
        <p:cNvPr id="1" name=""/>
        <p:cNvGrpSpPr/>
        <p:nvPr/>
      </p:nvGrpSpPr>
      <p:grpSpPr>
        <a:xfrm>
          <a:off x="0" y="0"/>
          <a:ext cx="0" cy="0"/>
          <a:chOff x="0" y="0"/>
          <a:chExt cx="0" cy="0"/>
        </a:xfrm>
      </p:grpSpPr>
      <p:pic>
        <p:nvPicPr>
          <p:cNvPr id="2" name="Picture 1" descr="Powerpoint_New_Section Headers13.jpg"/>
          <p:cNvPicPr>
            <a:picLocks noChangeAspect="1"/>
          </p:cNvPicPr>
          <p:nvPr/>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3.jpg"/>
          <p:cNvPicPr>
            <a:picLocks noChangeAspect="1"/>
          </p:cNvPicPr>
          <p:nvPr userDrawn="1"/>
        </p:nvPicPr>
        <p:blipFill>
          <a:blip r:embed="rId2" cstate="email"/>
          <a:stretch>
            <a:fillRect/>
          </a:stretch>
        </p:blipFill>
        <p:spPr>
          <a:xfrm>
            <a:off x="3662" y="7315"/>
            <a:ext cx="9136675" cy="6843370"/>
          </a:xfrm>
          <a:prstGeom prst="rect">
            <a:avLst/>
          </a:prstGeom>
        </p:spPr>
      </p:pic>
    </p:spTree>
    <p:extLst>
      <p:ext uri="{BB962C8B-B14F-4D97-AF65-F5344CB8AC3E}">
        <p14:creationId xmlns:p14="http://schemas.microsoft.com/office/powerpoint/2010/main" val="2129868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ew Section Header Option 14">
    <p:spTree>
      <p:nvGrpSpPr>
        <p:cNvPr id="1" name=""/>
        <p:cNvGrpSpPr/>
        <p:nvPr/>
      </p:nvGrpSpPr>
      <p:grpSpPr>
        <a:xfrm>
          <a:off x="0" y="0"/>
          <a:ext cx="0" cy="0"/>
          <a:chOff x="0" y="0"/>
          <a:chExt cx="0" cy="0"/>
        </a:xfrm>
      </p:grpSpPr>
      <p:pic>
        <p:nvPicPr>
          <p:cNvPr id="2" name="Picture 1" descr="Powerpoint_New_Section Headers14.jpg"/>
          <p:cNvPicPr>
            <a:picLocks noChangeAspect="1"/>
          </p:cNvPicPr>
          <p:nvPr/>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4.jpg"/>
          <p:cNvPicPr>
            <a:picLocks noChangeAspect="1"/>
          </p:cNvPicPr>
          <p:nvPr userDrawn="1"/>
        </p:nvPicPr>
        <p:blipFill>
          <a:blip r:embed="rId2" cstate="email"/>
          <a:stretch>
            <a:fillRect/>
          </a:stretch>
        </p:blipFill>
        <p:spPr>
          <a:xfrm>
            <a:off x="3662" y="7315"/>
            <a:ext cx="9136675" cy="6843370"/>
          </a:xfrm>
          <a:prstGeom prst="rect">
            <a:avLst/>
          </a:prstGeom>
        </p:spPr>
      </p:pic>
    </p:spTree>
    <p:extLst>
      <p:ext uri="{BB962C8B-B14F-4D97-AF65-F5344CB8AC3E}">
        <p14:creationId xmlns:p14="http://schemas.microsoft.com/office/powerpoint/2010/main" val="2431210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ew Section Header Option 15">
    <p:spTree>
      <p:nvGrpSpPr>
        <p:cNvPr id="1" name=""/>
        <p:cNvGrpSpPr/>
        <p:nvPr/>
      </p:nvGrpSpPr>
      <p:grpSpPr>
        <a:xfrm>
          <a:off x="0" y="0"/>
          <a:ext cx="0" cy="0"/>
          <a:chOff x="0" y="0"/>
          <a:chExt cx="0" cy="0"/>
        </a:xfrm>
      </p:grpSpPr>
      <p:pic>
        <p:nvPicPr>
          <p:cNvPr id="2" name="Picture 1" descr="Powerpoint_New_Section Headers15.jpg"/>
          <p:cNvPicPr>
            <a:picLocks noChangeAspect="1"/>
          </p:cNvPicPr>
          <p:nvPr/>
        </p:nvPicPr>
        <p:blipFill>
          <a:blip r:embed="rId2" cstate="email"/>
          <a:stretch>
            <a:fillRect/>
          </a:stretch>
        </p:blipFill>
        <p:spPr>
          <a:xfrm>
            <a:off x="3662" y="7315"/>
            <a:ext cx="9136675" cy="684337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5.jpg"/>
          <p:cNvPicPr>
            <a:picLocks noChangeAspect="1"/>
          </p:cNvPicPr>
          <p:nvPr userDrawn="1"/>
        </p:nvPicPr>
        <p:blipFill>
          <a:blip r:embed="rId2" cstate="email"/>
          <a:stretch>
            <a:fillRect/>
          </a:stretch>
        </p:blipFill>
        <p:spPr>
          <a:xfrm>
            <a:off x="3662" y="7315"/>
            <a:ext cx="9136675" cy="6843370"/>
          </a:xfrm>
          <a:prstGeom prst="rect">
            <a:avLst/>
          </a:prstGeom>
        </p:spPr>
      </p:pic>
    </p:spTree>
    <p:extLst>
      <p:ext uri="{BB962C8B-B14F-4D97-AF65-F5344CB8AC3E}">
        <p14:creationId xmlns:p14="http://schemas.microsoft.com/office/powerpoint/2010/main" val="3546956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ew Section Header Option 17">
    <p:spTree>
      <p:nvGrpSpPr>
        <p:cNvPr id="1" name=""/>
        <p:cNvGrpSpPr/>
        <p:nvPr/>
      </p:nvGrpSpPr>
      <p:grpSpPr>
        <a:xfrm>
          <a:off x="0" y="0"/>
          <a:ext cx="0" cy="0"/>
          <a:chOff x="0" y="0"/>
          <a:chExt cx="0" cy="0"/>
        </a:xfrm>
      </p:grpSpPr>
      <p:pic>
        <p:nvPicPr>
          <p:cNvPr id="2" name="Picture 1" descr="Powerpoint_New_Section Headers17.jpg"/>
          <p:cNvPicPr>
            <a:picLocks noChangeAspect="1"/>
          </p:cNvPicPr>
          <p:nvPr/>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7.jpg"/>
          <p:cNvPicPr>
            <a:picLocks noChangeAspect="1"/>
          </p:cNvPicPr>
          <p:nvPr userDrawn="1"/>
        </p:nvPicPr>
        <p:blipFill>
          <a:blip r:embed="rId2" cstate="email"/>
          <a:stretch>
            <a:fillRect/>
          </a:stretch>
        </p:blipFill>
        <p:spPr>
          <a:xfrm>
            <a:off x="3662" y="0"/>
            <a:ext cx="9140338" cy="6858000"/>
          </a:xfrm>
          <a:prstGeom prst="rect">
            <a:avLst/>
          </a:prstGeom>
        </p:spPr>
      </p:pic>
    </p:spTree>
    <p:extLst>
      <p:ext uri="{BB962C8B-B14F-4D97-AF65-F5344CB8AC3E}">
        <p14:creationId xmlns:p14="http://schemas.microsoft.com/office/powerpoint/2010/main" val="379900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Section Header Option 1">
    <p:spTree>
      <p:nvGrpSpPr>
        <p:cNvPr id="1" name=""/>
        <p:cNvGrpSpPr/>
        <p:nvPr/>
      </p:nvGrpSpPr>
      <p:grpSpPr>
        <a:xfrm>
          <a:off x="0" y="0"/>
          <a:ext cx="0" cy="0"/>
          <a:chOff x="0" y="0"/>
          <a:chExt cx="0" cy="0"/>
        </a:xfrm>
      </p:grpSpPr>
      <p:sp>
        <p:nvSpPr>
          <p:cNvPr id="7" name="Rectangle 6"/>
          <p:cNvSpPr/>
          <p:nvPr/>
        </p:nvSpPr>
        <p:spPr>
          <a:xfrm>
            <a:off x="0" y="692696"/>
            <a:ext cx="9144000" cy="1152128"/>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
        <p:nvSpPr>
          <p:cNvPr id="6" name="Text Placeholder 10"/>
          <p:cNvSpPr>
            <a:spLocks noGrp="1"/>
          </p:cNvSpPr>
          <p:nvPr>
            <p:ph type="body" sz="quarter" idx="10" hasCustomPrompt="1"/>
          </p:nvPr>
        </p:nvSpPr>
        <p:spPr>
          <a:xfrm>
            <a:off x="628704" y="908720"/>
            <a:ext cx="6319560" cy="1008062"/>
          </a:xfrm>
          <a:prstGeom prst="rect">
            <a:avLst/>
          </a:prstGeom>
        </p:spPr>
        <p:txBody>
          <a:bodyPr/>
          <a:lstStyle>
            <a:lvl1pPr>
              <a:buFontTx/>
              <a:buNone/>
              <a:defRPr sz="3500">
                <a:solidFill>
                  <a:schemeClr val="bg1"/>
                </a:solidFill>
                <a:latin typeface="+mj-lt"/>
              </a:defRPr>
            </a:lvl1pPr>
          </a:lstStyle>
          <a:p>
            <a:pPr lvl="0"/>
            <a:r>
              <a:rPr lang="en-US" dirty="0" smtClean="0"/>
              <a:t>Heading goes here</a:t>
            </a:r>
            <a:endParaRPr lang="en-GB" dirty="0"/>
          </a:p>
        </p:txBody>
      </p:sp>
      <p:sp>
        <p:nvSpPr>
          <p:cNvPr id="8" name="Content Placeholder 7"/>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ew Section Header Option 18">
    <p:spTree>
      <p:nvGrpSpPr>
        <p:cNvPr id="1" name=""/>
        <p:cNvGrpSpPr/>
        <p:nvPr/>
      </p:nvGrpSpPr>
      <p:grpSpPr>
        <a:xfrm>
          <a:off x="0" y="0"/>
          <a:ext cx="0" cy="0"/>
          <a:chOff x="0" y="0"/>
          <a:chExt cx="0" cy="0"/>
        </a:xfrm>
      </p:grpSpPr>
      <p:pic>
        <p:nvPicPr>
          <p:cNvPr id="2" name="Picture 1" descr="Powerpoint_New_Section Headers18.jpg"/>
          <p:cNvPicPr>
            <a:picLocks noChangeAspect="1"/>
          </p:cNvPicPr>
          <p:nvPr/>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8.jpg"/>
          <p:cNvPicPr>
            <a:picLocks noChangeAspect="1"/>
          </p:cNvPicPr>
          <p:nvPr userDrawn="1"/>
        </p:nvPicPr>
        <p:blipFill>
          <a:blip r:embed="rId2" cstate="email"/>
          <a:stretch>
            <a:fillRect/>
          </a:stretch>
        </p:blipFill>
        <p:spPr>
          <a:xfrm>
            <a:off x="3662" y="0"/>
            <a:ext cx="9140338" cy="6858000"/>
          </a:xfrm>
          <a:prstGeom prst="rect">
            <a:avLst/>
          </a:prstGeom>
        </p:spPr>
      </p:pic>
    </p:spTree>
    <p:extLst>
      <p:ext uri="{BB962C8B-B14F-4D97-AF65-F5344CB8AC3E}">
        <p14:creationId xmlns:p14="http://schemas.microsoft.com/office/powerpoint/2010/main" val="2644376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ew Section Header Option 19">
    <p:spTree>
      <p:nvGrpSpPr>
        <p:cNvPr id="1" name=""/>
        <p:cNvGrpSpPr/>
        <p:nvPr/>
      </p:nvGrpSpPr>
      <p:grpSpPr>
        <a:xfrm>
          <a:off x="0" y="0"/>
          <a:ext cx="0" cy="0"/>
          <a:chOff x="0" y="0"/>
          <a:chExt cx="0" cy="0"/>
        </a:xfrm>
      </p:grpSpPr>
      <p:pic>
        <p:nvPicPr>
          <p:cNvPr id="2" name="Picture 1" descr="Powerpoint_New_Section Headers19.jpg"/>
          <p:cNvPicPr>
            <a:picLocks noChangeAspect="1"/>
          </p:cNvPicPr>
          <p:nvPr/>
        </p:nvPicPr>
        <p:blipFill>
          <a:blip r:embed="rId2" cstate="email"/>
          <a:stretch>
            <a:fillRect/>
          </a:stretch>
        </p:blipFill>
        <p:spPr>
          <a:xfrm>
            <a:off x="3662" y="0"/>
            <a:ext cx="924885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19.jpg"/>
          <p:cNvPicPr>
            <a:picLocks noChangeAspect="1"/>
          </p:cNvPicPr>
          <p:nvPr userDrawn="1"/>
        </p:nvPicPr>
        <p:blipFill>
          <a:blip r:embed="rId2" cstate="email"/>
          <a:stretch>
            <a:fillRect/>
          </a:stretch>
        </p:blipFill>
        <p:spPr>
          <a:xfrm>
            <a:off x="3662" y="0"/>
            <a:ext cx="9248858" cy="6858000"/>
          </a:xfrm>
          <a:prstGeom prst="rect">
            <a:avLst/>
          </a:prstGeom>
        </p:spPr>
      </p:pic>
    </p:spTree>
    <p:extLst>
      <p:ext uri="{BB962C8B-B14F-4D97-AF65-F5344CB8AC3E}">
        <p14:creationId xmlns:p14="http://schemas.microsoft.com/office/powerpoint/2010/main" val="3187462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ew Section Header Option 20">
    <p:spTree>
      <p:nvGrpSpPr>
        <p:cNvPr id="1" name=""/>
        <p:cNvGrpSpPr/>
        <p:nvPr/>
      </p:nvGrpSpPr>
      <p:grpSpPr>
        <a:xfrm>
          <a:off x="0" y="0"/>
          <a:ext cx="0" cy="0"/>
          <a:chOff x="0" y="0"/>
          <a:chExt cx="0" cy="0"/>
        </a:xfrm>
      </p:grpSpPr>
      <p:pic>
        <p:nvPicPr>
          <p:cNvPr id="2" name="Picture 1" descr="Powerpoint_New_Section Headers20.jpg"/>
          <p:cNvPicPr>
            <a:picLocks noChangeAspect="1"/>
          </p:cNvPicPr>
          <p:nvPr/>
        </p:nvPicPr>
        <p:blipFill>
          <a:blip r:embed="rId2" cstate="email"/>
          <a:stretch>
            <a:fillRect/>
          </a:stretch>
        </p:blipFill>
        <p:spPr>
          <a:xfrm>
            <a:off x="3662" y="0"/>
            <a:ext cx="9140338" cy="6858000"/>
          </a:xfrm>
          <a:prstGeom prst="rect">
            <a:avLst/>
          </a:prstGeom>
        </p:spPr>
      </p:pic>
      <p:sp>
        <p:nvSpPr>
          <p:cNvPr id="4" name="Rectangle 3"/>
          <p:cNvSpPr/>
          <p:nvPr/>
        </p:nvSpPr>
        <p:spPr>
          <a:xfrm>
            <a:off x="0" y="692696"/>
            <a:ext cx="9144000" cy="1544442"/>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p:cNvSpPr>
            <a:spLocks noGrp="1"/>
          </p:cNvSpPr>
          <p:nvPr>
            <p:ph type="body" sz="quarter" idx="10" hasCustomPrompt="1"/>
          </p:nvPr>
        </p:nvSpPr>
        <p:spPr>
          <a:xfrm>
            <a:off x="629848" y="944725"/>
            <a:ext cx="6318416" cy="1260139"/>
          </a:xfrm>
          <a:prstGeom prst="rect">
            <a:avLst/>
          </a:prstGeom>
        </p:spPr>
        <p:txBody>
          <a:bodyPr>
            <a:normAutofit/>
          </a:bodyPr>
          <a:lstStyle>
            <a:lvl1pPr marL="0" indent="0">
              <a:buFontTx/>
              <a:buNone/>
              <a:defRPr sz="3500" baseline="0">
                <a:solidFill>
                  <a:schemeClr val="bg1"/>
                </a:solidFill>
                <a:latin typeface="+mj-lt"/>
              </a:defRPr>
            </a:lvl1pPr>
          </a:lstStyle>
          <a:p>
            <a:r>
              <a:rPr lang="en-GB" sz="3500" dirty="0" smtClean="0">
                <a:solidFill>
                  <a:schemeClr val="bg1"/>
                </a:solidFill>
                <a:latin typeface="HelveticaNeue-Thin" pitchFamily="2" charset="0"/>
              </a:rPr>
              <a:t>Section Heading goes here and can go over two lines </a:t>
            </a:r>
            <a:endParaRPr lang="en-GB" sz="3500" dirty="0">
              <a:solidFill>
                <a:schemeClr val="bg1"/>
              </a:solidFill>
              <a:latin typeface="HelveticaNeue-Thin" pitchFamily="2" charset="0"/>
            </a:endParaRPr>
          </a:p>
        </p:txBody>
      </p:sp>
      <p:pic>
        <p:nvPicPr>
          <p:cNvPr id="6" name="Picture 5" descr="Powerpoint_New_Section Headers20.jpg"/>
          <p:cNvPicPr>
            <a:picLocks noChangeAspect="1"/>
          </p:cNvPicPr>
          <p:nvPr userDrawn="1"/>
        </p:nvPicPr>
        <p:blipFill>
          <a:blip r:embed="rId2" cstate="email"/>
          <a:stretch>
            <a:fillRect/>
          </a:stretch>
        </p:blipFill>
        <p:spPr>
          <a:xfrm>
            <a:off x="3662" y="0"/>
            <a:ext cx="9140338" cy="6858000"/>
          </a:xfrm>
          <a:prstGeom prst="rect">
            <a:avLst/>
          </a:prstGeom>
        </p:spPr>
      </p:pic>
    </p:spTree>
    <p:extLst>
      <p:ext uri="{BB962C8B-B14F-4D97-AF65-F5344CB8AC3E}">
        <p14:creationId xmlns:p14="http://schemas.microsoft.com/office/powerpoint/2010/main" val="3160756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6_Basic Section Header Option 1">
    <p:spTree>
      <p:nvGrpSpPr>
        <p:cNvPr id="1" name=""/>
        <p:cNvGrpSpPr/>
        <p:nvPr/>
      </p:nvGrpSpPr>
      <p:grpSpPr>
        <a:xfrm>
          <a:off x="0" y="0"/>
          <a:ext cx="0" cy="0"/>
          <a:chOff x="0" y="0"/>
          <a:chExt cx="0" cy="0"/>
        </a:xfrm>
      </p:grpSpPr>
      <p:sp>
        <p:nvSpPr>
          <p:cNvPr id="5" name="Text Placeholder 10"/>
          <p:cNvSpPr>
            <a:spLocks noGrp="1"/>
          </p:cNvSpPr>
          <p:nvPr>
            <p:ph type="body" sz="quarter" idx="10" hasCustomPrompt="1"/>
          </p:nvPr>
        </p:nvSpPr>
        <p:spPr>
          <a:xfrm>
            <a:off x="628704" y="908720"/>
            <a:ext cx="4104456" cy="1008062"/>
          </a:xfrm>
          <a:prstGeom prst="rect">
            <a:avLst/>
          </a:prstGeom>
        </p:spPr>
        <p:txBody>
          <a:bodyPr/>
          <a:lstStyle>
            <a:lvl1pPr>
              <a:buFontTx/>
              <a:buNone/>
              <a:defRPr sz="2625">
                <a:solidFill>
                  <a:srgbClr val="0098DB"/>
                </a:solidFill>
                <a:latin typeface="+mj-lt"/>
              </a:defRPr>
            </a:lvl1pPr>
          </a:lstStyle>
          <a:p>
            <a:pPr lvl="0"/>
            <a:r>
              <a:rPr lang="en-US" dirty="0" smtClean="0"/>
              <a:t>Heading goes here</a:t>
            </a:r>
            <a:endParaRPr lang="en-GB" dirty="0"/>
          </a:p>
        </p:txBody>
      </p:sp>
      <p:pic>
        <p:nvPicPr>
          <p:cNvPr id="3" name="Picture 2"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spTree>
    <p:extLst>
      <p:ext uri="{BB962C8B-B14F-4D97-AF65-F5344CB8AC3E}">
        <p14:creationId xmlns:p14="http://schemas.microsoft.com/office/powerpoint/2010/main" val="1211455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Section Header Option 1">
    <p:spTree>
      <p:nvGrpSpPr>
        <p:cNvPr id="1" name=""/>
        <p:cNvGrpSpPr/>
        <p:nvPr/>
      </p:nvGrpSpPr>
      <p:grpSpPr>
        <a:xfrm>
          <a:off x="0" y="0"/>
          <a:ext cx="0" cy="0"/>
          <a:chOff x="0" y="0"/>
          <a:chExt cx="0" cy="0"/>
        </a:xfrm>
      </p:grpSpPr>
      <p:pic>
        <p:nvPicPr>
          <p:cNvPr id="9" name="Picture 8" descr="10LIQ12448 Liquid logo FIN white.png"/>
          <p:cNvPicPr>
            <a:picLocks noChangeAspect="1"/>
          </p:cNvPicPr>
          <p:nvPr userDrawn="1"/>
        </p:nvPicPr>
        <p:blipFill>
          <a:blip r:embed="rId2" cstate="email"/>
          <a:stretch>
            <a:fillRect/>
          </a:stretch>
        </p:blipFill>
        <p:spPr>
          <a:xfrm>
            <a:off x="7380312" y="744018"/>
            <a:ext cx="1619672" cy="1145106"/>
          </a:xfrm>
          <a:prstGeom prst="rect">
            <a:avLst/>
          </a:prstGeom>
        </p:spPr>
      </p:pic>
      <p:pic>
        <p:nvPicPr>
          <p:cNvPr id="10" name="Picture 9" descr="10LIQ12448 Liquid logo FIN color.png"/>
          <p:cNvPicPr>
            <a:picLocks noChangeAspect="1"/>
          </p:cNvPicPr>
          <p:nvPr userDrawn="1"/>
        </p:nvPicPr>
        <p:blipFill>
          <a:blip r:embed="rId3" cstate="email"/>
          <a:stretch>
            <a:fillRect/>
          </a:stretch>
        </p:blipFill>
        <p:spPr>
          <a:xfrm>
            <a:off x="7236296" y="692696"/>
            <a:ext cx="1720194" cy="1216175"/>
          </a:xfrm>
          <a:prstGeom prst="rect">
            <a:avLst/>
          </a:prstGeom>
        </p:spPr>
      </p:pic>
      <p:sp>
        <p:nvSpPr>
          <p:cNvPr id="5" name="Text Placeholder 10"/>
          <p:cNvSpPr>
            <a:spLocks noGrp="1"/>
          </p:cNvSpPr>
          <p:nvPr>
            <p:ph type="body" sz="quarter" idx="10" hasCustomPrompt="1"/>
          </p:nvPr>
        </p:nvSpPr>
        <p:spPr>
          <a:xfrm>
            <a:off x="628704" y="908720"/>
            <a:ext cx="6319560" cy="1008062"/>
          </a:xfrm>
          <a:prstGeom prst="rect">
            <a:avLst/>
          </a:prstGeom>
        </p:spPr>
        <p:txBody>
          <a:bodyPr>
            <a:normAutofit/>
          </a:bodyPr>
          <a:lstStyle>
            <a:lvl1pPr>
              <a:buFontTx/>
              <a:buNone/>
              <a:defRPr sz="3500">
                <a:solidFill>
                  <a:srgbClr val="0098DB"/>
                </a:solidFill>
                <a:latin typeface="+mj-lt"/>
              </a:defRPr>
            </a:lvl1pPr>
          </a:lstStyle>
          <a:p>
            <a:pPr lvl="0"/>
            <a:r>
              <a:rPr lang="en-US" dirty="0" smtClean="0"/>
              <a:t>Heading goes here</a:t>
            </a:r>
            <a:endParaRPr lang="en-GB" dirty="0"/>
          </a:p>
        </p:txBody>
      </p:sp>
      <p:sp>
        <p:nvSpPr>
          <p:cNvPr id="7" name="Content Placeholder 6"/>
          <p:cNvSpPr>
            <a:spLocks noGrp="1"/>
          </p:cNvSpPr>
          <p:nvPr>
            <p:ph sz="quarter" idx="11"/>
          </p:nvPr>
        </p:nvSpPr>
        <p:spPr>
          <a:xfrm>
            <a:off x="611188" y="2349500"/>
            <a:ext cx="7561262" cy="3959225"/>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theme" Target="../theme/theme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 Id="rId3"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70" r:id="rId6"/>
    <p:sldLayoutId id="2147483676" r:id="rId7"/>
    <p:sldLayoutId id="2147483677" r:id="rId8"/>
    <p:sldLayoutId id="2147483678" r:id="rId9"/>
    <p:sldLayoutId id="2147483679" r:id="rId10"/>
    <p:sldLayoutId id="2147483680" r:id="rId11"/>
    <p:sldLayoutId id="2147483681"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60" r:id="rId23"/>
    <p:sldLayoutId id="2147483661" r:id="rId24"/>
    <p:sldLayoutId id="2147483662" r:id="rId25"/>
    <p:sldLayoutId id="2147483663" r:id="rId26"/>
    <p:sldLayoutId id="2147483669" r:id="rId27"/>
    <p:sldLayoutId id="2147483664" r:id="rId28"/>
    <p:sldLayoutId id="2147483665" r:id="rId29"/>
    <p:sldLayoutId id="2147483666" r:id="rId30"/>
    <p:sldLayoutId id="2147483667" r:id="rId31"/>
    <p:sldLayoutId id="2147483668"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A70DA-56AF-4B2E-9509-3C4AC814B33C}" type="datetimeFigureOut">
              <a:rPr lang="en-US" smtClean="0"/>
              <a:t>17-Jun-16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90E5-85DC-42FD-B00F-22CF8C3C2046}" type="slidenum">
              <a:rPr lang="en-US" smtClean="0"/>
              <a:t>‹#›</a:t>
            </a:fld>
            <a:endParaRPr lang="en-US"/>
          </a:p>
        </p:txBody>
      </p:sp>
    </p:spTree>
    <p:extLst>
      <p:ext uri="{BB962C8B-B14F-4D97-AF65-F5344CB8AC3E}">
        <p14:creationId xmlns:p14="http://schemas.microsoft.com/office/powerpoint/2010/main" val="23052900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www.undp.org/content/undp/en/home/presscenter/pressreleases/2015/09/24/undp-welcomes-adoption-of-sustainable-development-goals-by-world-leaders.html" TargetMode="External"/><Relationship Id="rId2" Type="http://schemas.openxmlformats.org/officeDocument/2006/relationships/slideLayout" Target="../slideLayouts/slideLayout60.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slideLayout" Target="../slideLayouts/slideLayout60.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hemeOverride" Target="../theme/themeOverride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0.xml"/><Relationship Id="rId1" Type="http://schemas.openxmlformats.org/officeDocument/2006/relationships/themeOverride" Target="../theme/themeOverride11.xml"/><Relationship Id="rId4" Type="http://schemas.openxmlformats.org/officeDocument/2006/relationships/image" Target="../media/image54.jp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60.xml"/><Relationship Id="rId1" Type="http://schemas.openxmlformats.org/officeDocument/2006/relationships/themeOverride" Target="../theme/themeOverride1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60.xml"/><Relationship Id="rId1" Type="http://schemas.openxmlformats.org/officeDocument/2006/relationships/themeOverride" Target="../theme/themeOverride13.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60.xml"/><Relationship Id="rId1" Type="http://schemas.openxmlformats.org/officeDocument/2006/relationships/themeOverride" Target="../theme/themeOverride14.xml"/><Relationship Id="rId4" Type="http://schemas.openxmlformats.org/officeDocument/2006/relationships/image" Target="../media/image60.jp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60.xml"/><Relationship Id="rId1" Type="http://schemas.openxmlformats.org/officeDocument/2006/relationships/themeOverride" Target="../theme/themeOverride15.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60.xml"/><Relationship Id="rId1" Type="http://schemas.openxmlformats.org/officeDocument/2006/relationships/themeOverride" Target="../theme/themeOverride16.xml"/><Relationship Id="rId4" Type="http://schemas.openxmlformats.org/officeDocument/2006/relationships/image" Target="../media/image64.jp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0.xml"/><Relationship Id="rId1" Type="http://schemas.openxmlformats.org/officeDocument/2006/relationships/themeOverride" Target="../theme/themeOverride17.xml"/><Relationship Id="rId4" Type="http://schemas.openxmlformats.org/officeDocument/2006/relationships/image" Target="../media/image66.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Society" TargetMode="External"/><Relationship Id="rId3" Type="http://schemas.openxmlformats.org/officeDocument/2006/relationships/hyperlink" Target="https://en.wikipedia.org/wiki/Human_development_(humanity)" TargetMode="External"/><Relationship Id="rId7" Type="http://schemas.openxmlformats.org/officeDocument/2006/relationships/hyperlink" Target="https://en.wikipedia.org/wiki/Economy" TargetMode="External"/><Relationship Id="rId2" Type="http://schemas.openxmlformats.org/officeDocument/2006/relationships/slideLayout" Target="../slideLayouts/slideLayout60.xml"/><Relationship Id="rId1" Type="http://schemas.openxmlformats.org/officeDocument/2006/relationships/themeOverride" Target="../theme/themeOverride2.xml"/><Relationship Id="rId6" Type="http://schemas.openxmlformats.org/officeDocument/2006/relationships/hyperlink" Target="https://en.wikipedia.org/wiki/Ecosystem_services" TargetMode="External"/><Relationship Id="rId5" Type="http://schemas.openxmlformats.org/officeDocument/2006/relationships/hyperlink" Target="https://en.wikipedia.org/wiki/Natural_resources" TargetMode="External"/><Relationship Id="rId4" Type="http://schemas.openxmlformats.org/officeDocument/2006/relationships/hyperlink" Target="https://en.wikipedia.org/wiki/Sustainabil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0.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0.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nternational_Telecommunications_Union" TargetMode="External"/><Relationship Id="rId2" Type="http://schemas.openxmlformats.org/officeDocument/2006/relationships/slideLayout" Target="../slideLayouts/slideLayout60.xml"/><Relationship Id="rId1" Type="http://schemas.openxmlformats.org/officeDocument/2006/relationships/themeOverride" Target="../theme/themeOverride6.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How IT Could Inspire the Causes of Sustainable Development </a:t>
            </a:r>
            <a:endParaRPr lang="en-US" dirty="0"/>
          </a:p>
        </p:txBody>
      </p:sp>
      <p:sp>
        <p:nvSpPr>
          <p:cNvPr id="3" name="Text Placeholder 2"/>
          <p:cNvSpPr>
            <a:spLocks noGrp="1"/>
          </p:cNvSpPr>
          <p:nvPr>
            <p:ph type="body" sz="quarter" idx="4294967295"/>
          </p:nvPr>
        </p:nvSpPr>
        <p:spPr>
          <a:xfrm>
            <a:off x="7596336" y="5661248"/>
            <a:ext cx="2016125" cy="287338"/>
          </a:xfrm>
          <a:prstGeom prst="rect">
            <a:avLst/>
          </a:prstGeom>
        </p:spPr>
        <p:txBody>
          <a:bodyPr/>
          <a:lstStyle/>
          <a:p>
            <a:pPr marL="0" indent="0">
              <a:buNone/>
            </a:pPr>
            <a:r>
              <a:rPr lang="en-US" dirty="0" smtClean="0"/>
              <a:t>June 2016</a:t>
            </a:r>
            <a:endParaRPr lang="en-US" dirty="0"/>
          </a:p>
        </p:txBody>
      </p:sp>
    </p:spTree>
    <p:extLst>
      <p:ext uri="{BB962C8B-B14F-4D97-AF65-F5344CB8AC3E}">
        <p14:creationId xmlns:p14="http://schemas.microsoft.com/office/powerpoint/2010/main" val="341484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Sustainable Development Goals </a:t>
            </a:r>
            <a:endParaRPr lang="en-US" dirty="0"/>
          </a:p>
        </p:txBody>
      </p:sp>
      <p:sp>
        <p:nvSpPr>
          <p:cNvPr id="3" name="Content Placeholder 2"/>
          <p:cNvSpPr>
            <a:spLocks noGrp="1"/>
          </p:cNvSpPr>
          <p:nvPr>
            <p:ph sz="quarter" idx="11"/>
          </p:nvPr>
        </p:nvSpPr>
        <p:spPr>
          <a:xfrm>
            <a:off x="611560" y="1844824"/>
            <a:ext cx="7560840" cy="4391273"/>
          </a:xfrm>
        </p:spPr>
        <p:txBody>
          <a:bodyPr>
            <a:normAutofit fontScale="70000" lnSpcReduction="20000"/>
          </a:bodyPr>
          <a:lstStyle/>
          <a:p>
            <a:pPr lvl="0"/>
            <a:r>
              <a:rPr lang="en-US" sz="4800" dirty="0"/>
              <a:t>At the United Nations Sustainable Development Summit on 25 September 2015, world leaders adopted the </a:t>
            </a:r>
            <a:r>
              <a:rPr lang="en-US" sz="4800" dirty="0">
                <a:hlinkClick r:id="rId3"/>
              </a:rPr>
              <a:t>2030 Agenda for Sustainable Development</a:t>
            </a:r>
            <a:r>
              <a:rPr lang="en-US" sz="4800" dirty="0"/>
              <a:t>, which includes a set of 17 Sustainable Development Goals (SDGs) to end poverty, fight inequality and injustice, and tackle climate change by 2030</a:t>
            </a:r>
          </a:p>
          <a:p>
            <a:pPr marL="0" indent="0">
              <a:buNone/>
            </a:pPr>
            <a:endParaRPr lang="en-US" dirty="0"/>
          </a:p>
        </p:txBody>
      </p:sp>
      <p:cxnSp>
        <p:nvCxnSpPr>
          <p:cNvPr id="5" name="Straight Connector 4"/>
          <p:cNvCxnSpPr/>
          <p:nvPr/>
        </p:nvCxnSpPr>
        <p:spPr>
          <a:xfrm>
            <a:off x="899592" y="5085184"/>
            <a:ext cx="62646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85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Sustainable Development Goals </a:t>
            </a:r>
            <a:endParaRPr lang="en-US" dirty="0"/>
          </a:p>
        </p:txBody>
      </p:sp>
      <p:pic>
        <p:nvPicPr>
          <p:cNvPr id="6" name="Picture 5"/>
          <p:cNvPicPr>
            <a:picLocks noChangeAspect="1"/>
          </p:cNvPicPr>
          <p:nvPr/>
        </p:nvPicPr>
        <p:blipFill>
          <a:blip r:embed="rId3"/>
          <a:stretch>
            <a:fillRect/>
          </a:stretch>
        </p:blipFill>
        <p:spPr>
          <a:xfrm>
            <a:off x="152454" y="1945358"/>
            <a:ext cx="1283658" cy="1283658"/>
          </a:xfrm>
          <a:prstGeom prst="rect">
            <a:avLst/>
          </a:prstGeom>
        </p:spPr>
      </p:pic>
      <p:pic>
        <p:nvPicPr>
          <p:cNvPr id="7" name="Picture 6"/>
          <p:cNvPicPr>
            <a:picLocks noChangeAspect="1"/>
          </p:cNvPicPr>
          <p:nvPr/>
        </p:nvPicPr>
        <p:blipFill>
          <a:blip r:embed="rId4"/>
          <a:stretch>
            <a:fillRect/>
          </a:stretch>
        </p:blipFill>
        <p:spPr>
          <a:xfrm>
            <a:off x="1694204" y="1954502"/>
            <a:ext cx="1244730" cy="1244730"/>
          </a:xfrm>
          <a:prstGeom prst="rect">
            <a:avLst/>
          </a:prstGeom>
        </p:spPr>
      </p:pic>
      <p:pic>
        <p:nvPicPr>
          <p:cNvPr id="8" name="Picture 7"/>
          <p:cNvPicPr>
            <a:picLocks noChangeAspect="1"/>
          </p:cNvPicPr>
          <p:nvPr/>
        </p:nvPicPr>
        <p:blipFill>
          <a:blip r:embed="rId5"/>
          <a:stretch>
            <a:fillRect/>
          </a:stretch>
        </p:blipFill>
        <p:spPr>
          <a:xfrm>
            <a:off x="3197026" y="1945358"/>
            <a:ext cx="1229462" cy="1229462"/>
          </a:xfrm>
          <a:prstGeom prst="rect">
            <a:avLst/>
          </a:prstGeom>
        </p:spPr>
      </p:pic>
      <p:pic>
        <p:nvPicPr>
          <p:cNvPr id="9" name="Picture 8"/>
          <p:cNvPicPr>
            <a:picLocks noChangeAspect="1"/>
          </p:cNvPicPr>
          <p:nvPr/>
        </p:nvPicPr>
        <p:blipFill>
          <a:blip r:embed="rId6"/>
          <a:stretch>
            <a:fillRect/>
          </a:stretch>
        </p:blipFill>
        <p:spPr>
          <a:xfrm>
            <a:off x="4684580" y="1954502"/>
            <a:ext cx="1250804" cy="1250804"/>
          </a:xfrm>
          <a:prstGeom prst="rect">
            <a:avLst/>
          </a:prstGeom>
        </p:spPr>
      </p:pic>
      <p:pic>
        <p:nvPicPr>
          <p:cNvPr id="10" name="Picture 9"/>
          <p:cNvPicPr>
            <a:picLocks noChangeAspect="1"/>
          </p:cNvPicPr>
          <p:nvPr/>
        </p:nvPicPr>
        <p:blipFill>
          <a:blip r:embed="rId7"/>
          <a:stretch>
            <a:fillRect/>
          </a:stretch>
        </p:blipFill>
        <p:spPr>
          <a:xfrm>
            <a:off x="6176154" y="1954502"/>
            <a:ext cx="1223388" cy="1223388"/>
          </a:xfrm>
          <a:prstGeom prst="rect">
            <a:avLst/>
          </a:prstGeom>
        </p:spPr>
      </p:pic>
      <p:pic>
        <p:nvPicPr>
          <p:cNvPr id="11" name="Picture 10"/>
          <p:cNvPicPr>
            <a:picLocks noChangeAspect="1"/>
          </p:cNvPicPr>
          <p:nvPr/>
        </p:nvPicPr>
        <p:blipFill>
          <a:blip r:embed="rId8"/>
          <a:stretch>
            <a:fillRect/>
          </a:stretch>
        </p:blipFill>
        <p:spPr>
          <a:xfrm>
            <a:off x="7605432" y="1954502"/>
            <a:ext cx="1224136" cy="1224136"/>
          </a:xfrm>
          <a:prstGeom prst="rect">
            <a:avLst/>
          </a:prstGeom>
        </p:spPr>
      </p:pic>
      <p:pic>
        <p:nvPicPr>
          <p:cNvPr id="12" name="Picture 11"/>
          <p:cNvPicPr>
            <a:picLocks noChangeAspect="1"/>
          </p:cNvPicPr>
          <p:nvPr/>
        </p:nvPicPr>
        <p:blipFill>
          <a:blip r:embed="rId9"/>
          <a:stretch>
            <a:fillRect/>
          </a:stretch>
        </p:blipFill>
        <p:spPr>
          <a:xfrm>
            <a:off x="152454" y="3524919"/>
            <a:ext cx="1216096" cy="1216096"/>
          </a:xfrm>
          <a:prstGeom prst="rect">
            <a:avLst/>
          </a:prstGeom>
        </p:spPr>
      </p:pic>
      <p:pic>
        <p:nvPicPr>
          <p:cNvPr id="13" name="Picture 12"/>
          <p:cNvPicPr>
            <a:picLocks noChangeAspect="1"/>
          </p:cNvPicPr>
          <p:nvPr/>
        </p:nvPicPr>
        <p:blipFill>
          <a:blip r:embed="rId10"/>
          <a:stretch>
            <a:fillRect/>
          </a:stretch>
        </p:blipFill>
        <p:spPr>
          <a:xfrm>
            <a:off x="1694204" y="3524919"/>
            <a:ext cx="1216096" cy="1216096"/>
          </a:xfrm>
          <a:prstGeom prst="rect">
            <a:avLst/>
          </a:prstGeom>
        </p:spPr>
      </p:pic>
      <p:pic>
        <p:nvPicPr>
          <p:cNvPr id="14" name="Picture 13"/>
          <p:cNvPicPr>
            <a:picLocks noChangeAspect="1"/>
          </p:cNvPicPr>
          <p:nvPr/>
        </p:nvPicPr>
        <p:blipFill>
          <a:blip r:embed="rId11"/>
          <a:stretch>
            <a:fillRect/>
          </a:stretch>
        </p:blipFill>
        <p:spPr>
          <a:xfrm>
            <a:off x="3197026" y="3524919"/>
            <a:ext cx="1216096" cy="1216096"/>
          </a:xfrm>
          <a:prstGeom prst="rect">
            <a:avLst/>
          </a:prstGeom>
        </p:spPr>
      </p:pic>
      <p:pic>
        <p:nvPicPr>
          <p:cNvPr id="15" name="Picture 14"/>
          <p:cNvPicPr>
            <a:picLocks noChangeAspect="1"/>
          </p:cNvPicPr>
          <p:nvPr/>
        </p:nvPicPr>
        <p:blipFill>
          <a:blip r:embed="rId12"/>
          <a:stretch>
            <a:fillRect/>
          </a:stretch>
        </p:blipFill>
        <p:spPr>
          <a:xfrm>
            <a:off x="4684580" y="3524919"/>
            <a:ext cx="1216096" cy="1216096"/>
          </a:xfrm>
          <a:prstGeom prst="rect">
            <a:avLst/>
          </a:prstGeom>
        </p:spPr>
      </p:pic>
      <p:pic>
        <p:nvPicPr>
          <p:cNvPr id="16" name="Picture 15"/>
          <p:cNvPicPr>
            <a:picLocks noChangeAspect="1"/>
          </p:cNvPicPr>
          <p:nvPr/>
        </p:nvPicPr>
        <p:blipFill>
          <a:blip r:embed="rId13"/>
          <a:stretch>
            <a:fillRect/>
          </a:stretch>
        </p:blipFill>
        <p:spPr>
          <a:xfrm>
            <a:off x="6176154" y="3507783"/>
            <a:ext cx="1233232" cy="1233232"/>
          </a:xfrm>
          <a:prstGeom prst="rect">
            <a:avLst/>
          </a:prstGeom>
        </p:spPr>
      </p:pic>
      <p:pic>
        <p:nvPicPr>
          <p:cNvPr id="17" name="Picture 16"/>
          <p:cNvPicPr>
            <a:picLocks noChangeAspect="1"/>
          </p:cNvPicPr>
          <p:nvPr/>
        </p:nvPicPr>
        <p:blipFill>
          <a:blip r:embed="rId14"/>
          <a:stretch>
            <a:fillRect/>
          </a:stretch>
        </p:blipFill>
        <p:spPr>
          <a:xfrm>
            <a:off x="7596336" y="3507783"/>
            <a:ext cx="1233232" cy="1233232"/>
          </a:xfrm>
          <a:prstGeom prst="rect">
            <a:avLst/>
          </a:prstGeom>
        </p:spPr>
      </p:pic>
      <p:pic>
        <p:nvPicPr>
          <p:cNvPr id="18" name="Picture 17"/>
          <p:cNvPicPr>
            <a:picLocks noChangeAspect="1"/>
          </p:cNvPicPr>
          <p:nvPr/>
        </p:nvPicPr>
        <p:blipFill>
          <a:blip r:embed="rId15"/>
          <a:stretch>
            <a:fillRect/>
          </a:stretch>
        </p:blipFill>
        <p:spPr>
          <a:xfrm>
            <a:off x="152454" y="5165232"/>
            <a:ext cx="1216096" cy="1216096"/>
          </a:xfrm>
          <a:prstGeom prst="rect">
            <a:avLst/>
          </a:prstGeom>
        </p:spPr>
      </p:pic>
      <p:pic>
        <p:nvPicPr>
          <p:cNvPr id="19" name="Picture 18"/>
          <p:cNvPicPr>
            <a:picLocks noChangeAspect="1"/>
          </p:cNvPicPr>
          <p:nvPr/>
        </p:nvPicPr>
        <p:blipFill>
          <a:blip r:embed="rId16"/>
          <a:stretch>
            <a:fillRect/>
          </a:stretch>
        </p:blipFill>
        <p:spPr>
          <a:xfrm>
            <a:off x="1694204" y="5199416"/>
            <a:ext cx="1204354" cy="1204354"/>
          </a:xfrm>
          <a:prstGeom prst="rect">
            <a:avLst/>
          </a:prstGeom>
        </p:spPr>
      </p:pic>
      <p:pic>
        <p:nvPicPr>
          <p:cNvPr id="20" name="Picture 19"/>
          <p:cNvPicPr>
            <a:picLocks noChangeAspect="1"/>
          </p:cNvPicPr>
          <p:nvPr/>
        </p:nvPicPr>
        <p:blipFill>
          <a:blip r:embed="rId17"/>
          <a:stretch>
            <a:fillRect/>
          </a:stretch>
        </p:blipFill>
        <p:spPr>
          <a:xfrm>
            <a:off x="3171672" y="5191448"/>
            <a:ext cx="1189880" cy="1189880"/>
          </a:xfrm>
          <a:prstGeom prst="rect">
            <a:avLst/>
          </a:prstGeom>
        </p:spPr>
      </p:pic>
      <p:pic>
        <p:nvPicPr>
          <p:cNvPr id="21" name="Picture 20"/>
          <p:cNvPicPr>
            <a:picLocks noChangeAspect="1"/>
          </p:cNvPicPr>
          <p:nvPr/>
        </p:nvPicPr>
        <p:blipFill>
          <a:blip r:embed="rId18"/>
          <a:stretch>
            <a:fillRect/>
          </a:stretch>
        </p:blipFill>
        <p:spPr>
          <a:xfrm>
            <a:off x="4684579" y="5191448"/>
            <a:ext cx="1218461" cy="1206276"/>
          </a:xfrm>
          <a:prstGeom prst="rect">
            <a:avLst/>
          </a:prstGeom>
        </p:spPr>
      </p:pic>
      <p:pic>
        <p:nvPicPr>
          <p:cNvPr id="22" name="Picture 21"/>
          <p:cNvPicPr>
            <a:picLocks noChangeAspect="1"/>
          </p:cNvPicPr>
          <p:nvPr/>
        </p:nvPicPr>
        <p:blipFill>
          <a:blip r:embed="rId19"/>
          <a:stretch>
            <a:fillRect/>
          </a:stretch>
        </p:blipFill>
        <p:spPr>
          <a:xfrm>
            <a:off x="6176154" y="5175052"/>
            <a:ext cx="1206276" cy="1206276"/>
          </a:xfrm>
          <a:prstGeom prst="rect">
            <a:avLst/>
          </a:prstGeom>
        </p:spPr>
      </p:pic>
      <p:pic>
        <p:nvPicPr>
          <p:cNvPr id="23" name="Picture 22"/>
          <p:cNvPicPr>
            <a:picLocks noChangeAspect="1"/>
          </p:cNvPicPr>
          <p:nvPr/>
        </p:nvPicPr>
        <p:blipFill>
          <a:blip r:embed="rId20"/>
          <a:stretch>
            <a:fillRect/>
          </a:stretch>
        </p:blipFill>
        <p:spPr>
          <a:xfrm>
            <a:off x="7605432" y="5157192"/>
            <a:ext cx="1224136" cy="1224136"/>
          </a:xfrm>
          <a:prstGeom prst="rect">
            <a:avLst/>
          </a:prstGeom>
        </p:spPr>
      </p:pic>
    </p:spTree>
    <p:extLst>
      <p:ext uri="{BB962C8B-B14F-4D97-AF65-F5344CB8AC3E}">
        <p14:creationId xmlns:p14="http://schemas.microsoft.com/office/powerpoint/2010/main" val="1277884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10803" y="1869150"/>
            <a:ext cx="1235802" cy="1235802"/>
          </a:xfrm>
          <a:prstGeom prst="rect">
            <a:avLst/>
          </a:prstGeom>
        </p:spPr>
      </p:pic>
      <p:sp>
        <p:nvSpPr>
          <p:cNvPr id="19" name="TextBox 18"/>
          <p:cNvSpPr txBox="1"/>
          <p:nvPr/>
        </p:nvSpPr>
        <p:spPr>
          <a:xfrm>
            <a:off x="4839472" y="1844824"/>
            <a:ext cx="4304528" cy="4801314"/>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dirty="0"/>
              <a:t>This involves targeting those living in vulnerable situations, </a:t>
            </a:r>
            <a:r>
              <a:rPr lang="en-GB" dirty="0">
                <a:solidFill>
                  <a:srgbClr val="FF0000"/>
                </a:solidFill>
              </a:rPr>
              <a:t>increasing access to basic resources and services</a:t>
            </a:r>
            <a:r>
              <a:rPr lang="en-GB" dirty="0"/>
              <a:t>, and supporting communities affected by conflict and climate-related </a:t>
            </a:r>
            <a:r>
              <a:rPr lang="en-GB" dirty="0" smtClean="0"/>
              <a:t>disasters</a:t>
            </a:r>
          </a:p>
          <a:p>
            <a:endParaRPr lang="en-GB" dirty="0" smtClean="0"/>
          </a:p>
          <a:p>
            <a:endParaRPr lang="en-GB" dirty="0" smtClean="0"/>
          </a:p>
          <a:p>
            <a:r>
              <a:rPr lang="en-GB" b="1" dirty="0" smtClean="0"/>
              <a:t>Case </a:t>
            </a:r>
            <a:r>
              <a:rPr lang="en-GB" b="1" dirty="0"/>
              <a:t>for Zambia: </a:t>
            </a:r>
            <a:r>
              <a:rPr lang="en-GB" dirty="0">
                <a:solidFill>
                  <a:srgbClr val="FF0000"/>
                </a:solidFill>
              </a:rPr>
              <a:t>IT can be harnessed to create jobs in a number of ways. </a:t>
            </a:r>
            <a:endParaRPr lang="en-GB" dirty="0" smtClean="0">
              <a:solidFill>
                <a:srgbClr val="FF0000"/>
              </a:solidFill>
            </a:endParaRPr>
          </a:p>
          <a:p>
            <a:pPr marL="285750" lvl="0" indent="-285750">
              <a:buFont typeface="Arial" panose="020B0604020202020204" pitchFamily="34" charset="0"/>
              <a:buChar char="•"/>
            </a:pPr>
            <a:r>
              <a:rPr lang="en-GB" dirty="0" smtClean="0"/>
              <a:t>Expansion </a:t>
            </a:r>
            <a:r>
              <a:rPr lang="en-GB" dirty="0"/>
              <a:t>of communication facilities e.g. building </a:t>
            </a:r>
            <a:r>
              <a:rPr lang="en-GB" dirty="0" smtClean="0"/>
              <a:t>fibre </a:t>
            </a:r>
            <a:r>
              <a:rPr lang="en-GB" dirty="0"/>
              <a:t>networks, </a:t>
            </a:r>
            <a:r>
              <a:rPr lang="en-GB" dirty="0">
                <a:solidFill>
                  <a:srgbClr val="00B050"/>
                </a:solidFill>
              </a:rPr>
              <a:t>local labour is employed</a:t>
            </a:r>
            <a:r>
              <a:rPr lang="en-GB" dirty="0"/>
              <a:t>. </a:t>
            </a:r>
            <a:endParaRPr lang="en-US" dirty="0"/>
          </a:p>
          <a:p>
            <a:pPr marL="285750" lvl="0" indent="-285750">
              <a:buFont typeface="Arial" panose="020B0604020202020204" pitchFamily="34" charset="0"/>
              <a:buChar char="•"/>
            </a:pPr>
            <a:r>
              <a:rPr lang="en-GB" dirty="0">
                <a:solidFill>
                  <a:srgbClr val="00B050"/>
                </a:solidFill>
              </a:rPr>
              <a:t>Creation of apps that are relevant to the local environment</a:t>
            </a:r>
            <a:r>
              <a:rPr lang="en-GB" dirty="0"/>
              <a:t>. A lot of people have mobile phones hence there is an </a:t>
            </a:r>
            <a:r>
              <a:rPr lang="en-GB" dirty="0">
                <a:solidFill>
                  <a:srgbClr val="00B050"/>
                </a:solidFill>
              </a:rPr>
              <a:t>untapped industry for youth </a:t>
            </a:r>
            <a:r>
              <a:rPr lang="en-GB" dirty="0"/>
              <a:t>to be creative and earn a living </a:t>
            </a:r>
            <a:endParaRPr lang="en-US" dirty="0"/>
          </a:p>
        </p:txBody>
      </p:sp>
      <p:cxnSp>
        <p:nvCxnSpPr>
          <p:cNvPr id="21" name="Straight Connector 20"/>
          <p:cNvCxnSpPr/>
          <p:nvPr/>
        </p:nvCxnSpPr>
        <p:spPr>
          <a:xfrm>
            <a:off x="4827541" y="3861048"/>
            <a:ext cx="431645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09092" y="2302385"/>
            <a:ext cx="1909433" cy="369332"/>
          </a:xfrm>
          <a:prstGeom prst="rect">
            <a:avLst/>
          </a:prstGeom>
        </p:spPr>
        <p:txBody>
          <a:bodyPr wrap="none">
            <a:spAutoFit/>
          </a:bodyPr>
          <a:lstStyle/>
          <a:p>
            <a:r>
              <a:rPr lang="en-US" dirty="0"/>
              <a:t>SDG 1: No poverty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 y="3104952"/>
            <a:ext cx="4856994" cy="3753048"/>
          </a:xfrm>
          <a:prstGeom prst="rect">
            <a:avLst/>
          </a:prstGeom>
        </p:spPr>
      </p:pic>
    </p:spTree>
    <p:extLst>
      <p:ext uri="{BB962C8B-B14F-4D97-AF65-F5344CB8AC3E}">
        <p14:creationId xmlns:p14="http://schemas.microsoft.com/office/powerpoint/2010/main" val="349029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4839472" y="1844824"/>
            <a:ext cx="4304528" cy="4801314"/>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700" dirty="0"/>
              <a:t>This involves </a:t>
            </a:r>
            <a:r>
              <a:rPr lang="en-GB" sz="1700" dirty="0">
                <a:solidFill>
                  <a:srgbClr val="FF0000"/>
                </a:solidFill>
              </a:rPr>
              <a:t>promoting sustainable agricultural practices</a:t>
            </a:r>
            <a:r>
              <a:rPr lang="en-GB" sz="1700" dirty="0"/>
              <a:t>: improving the livelihoods and capacities of small scale famers, allowing equal access to land, technology and markets. It also requires international cooperation to ensure investment in infrastructure and technology to improve agricultural </a:t>
            </a:r>
            <a:r>
              <a:rPr lang="en-GB" sz="1700" dirty="0" smtClean="0"/>
              <a:t>productivity</a:t>
            </a:r>
            <a:endParaRPr lang="en-US" sz="1700" dirty="0"/>
          </a:p>
          <a:p>
            <a:endParaRPr lang="en-GB" sz="1700" dirty="0" smtClean="0"/>
          </a:p>
          <a:p>
            <a:r>
              <a:rPr lang="en-GB" sz="1700" b="1" dirty="0" smtClean="0"/>
              <a:t>Case </a:t>
            </a:r>
            <a:r>
              <a:rPr lang="en-GB" sz="1700" b="1" dirty="0"/>
              <a:t>for Zambia: </a:t>
            </a:r>
            <a:r>
              <a:rPr lang="en-GB" sz="1700" dirty="0">
                <a:solidFill>
                  <a:srgbClr val="FF0000"/>
                </a:solidFill>
              </a:rPr>
              <a:t>IT can be used for research in agricultural practices and technology that can benefit the local farmers. </a:t>
            </a:r>
            <a:endParaRPr lang="en-GB" sz="1700" dirty="0" smtClean="0">
              <a:solidFill>
                <a:srgbClr val="FF0000"/>
              </a:solidFill>
            </a:endParaRPr>
          </a:p>
          <a:p>
            <a:pPr marL="285750" indent="-285750">
              <a:buFont typeface="Arial" panose="020B0604020202020204" pitchFamily="34" charset="0"/>
              <a:buChar char="•"/>
            </a:pPr>
            <a:r>
              <a:rPr lang="en-GB" sz="1700" dirty="0" smtClean="0"/>
              <a:t>There </a:t>
            </a:r>
            <a:r>
              <a:rPr lang="en-GB" sz="1700" dirty="0"/>
              <a:t>are a number of agricultural research institutions and universities that can carry out this research and </a:t>
            </a:r>
            <a:r>
              <a:rPr lang="en-GB" sz="1700" dirty="0">
                <a:solidFill>
                  <a:srgbClr val="00B050"/>
                </a:solidFill>
              </a:rPr>
              <a:t>IT should be at the </a:t>
            </a:r>
            <a:r>
              <a:rPr lang="en-GB" sz="1700" dirty="0" err="1">
                <a:solidFill>
                  <a:srgbClr val="00B050"/>
                </a:solidFill>
              </a:rPr>
              <a:t>center</a:t>
            </a:r>
            <a:r>
              <a:rPr lang="en-GB" sz="1700" dirty="0">
                <a:solidFill>
                  <a:srgbClr val="00B050"/>
                </a:solidFill>
              </a:rPr>
              <a:t> of the collaboration and sharing of information to get the results </a:t>
            </a:r>
            <a:r>
              <a:rPr lang="en-GB" sz="1700" dirty="0"/>
              <a:t>that would benefit the nation in this aspect. </a:t>
            </a:r>
            <a:endParaRPr lang="en-US" sz="1700" dirty="0"/>
          </a:p>
        </p:txBody>
      </p:sp>
      <p:cxnSp>
        <p:nvCxnSpPr>
          <p:cNvPr id="21" name="Straight Connector 20"/>
          <p:cNvCxnSpPr/>
          <p:nvPr/>
        </p:nvCxnSpPr>
        <p:spPr>
          <a:xfrm>
            <a:off x="4839472" y="4077072"/>
            <a:ext cx="4316459"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0803" y="3122988"/>
            <a:ext cx="4828669" cy="3523150"/>
          </a:xfrm>
          <a:prstGeom prst="rect">
            <a:avLst/>
          </a:prstGeom>
        </p:spPr>
      </p:pic>
      <p:pic>
        <p:nvPicPr>
          <p:cNvPr id="4" name="Picture 3"/>
          <p:cNvPicPr>
            <a:picLocks noChangeAspect="1"/>
          </p:cNvPicPr>
          <p:nvPr/>
        </p:nvPicPr>
        <p:blipFill>
          <a:blip r:embed="rId4"/>
          <a:stretch>
            <a:fillRect/>
          </a:stretch>
        </p:blipFill>
        <p:spPr>
          <a:xfrm>
            <a:off x="10803" y="1844824"/>
            <a:ext cx="1278164" cy="1278164"/>
          </a:xfrm>
          <a:prstGeom prst="rect">
            <a:avLst/>
          </a:prstGeom>
        </p:spPr>
      </p:pic>
      <p:sp>
        <p:nvSpPr>
          <p:cNvPr id="5" name="Rectangle 4"/>
          <p:cNvSpPr/>
          <p:nvPr/>
        </p:nvSpPr>
        <p:spPr>
          <a:xfrm>
            <a:off x="1316898" y="2284045"/>
            <a:ext cx="2002984" cy="369332"/>
          </a:xfrm>
          <a:prstGeom prst="rect">
            <a:avLst/>
          </a:prstGeom>
        </p:spPr>
        <p:txBody>
          <a:bodyPr wrap="none">
            <a:spAutoFit/>
          </a:bodyPr>
          <a:lstStyle/>
          <a:p>
            <a:r>
              <a:rPr lang="en-US" dirty="0"/>
              <a:t>SDG 2: Zero hunger</a:t>
            </a:r>
          </a:p>
        </p:txBody>
      </p:sp>
    </p:spTree>
    <p:extLst>
      <p:ext uri="{BB962C8B-B14F-4D97-AF65-F5344CB8AC3E}">
        <p14:creationId xmlns:p14="http://schemas.microsoft.com/office/powerpoint/2010/main" val="2821606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4839472" y="1844824"/>
            <a:ext cx="4304528" cy="4870564"/>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350" dirty="0" smtClean="0"/>
              <a:t>Aims </a:t>
            </a:r>
            <a:r>
              <a:rPr lang="en-GB" sz="1350" dirty="0"/>
              <a:t>to achieve </a:t>
            </a:r>
            <a:r>
              <a:rPr lang="en-GB" sz="1350" dirty="0">
                <a:solidFill>
                  <a:srgbClr val="FF0000"/>
                </a:solidFill>
              </a:rPr>
              <a:t>universal health coverage</a:t>
            </a:r>
            <a:r>
              <a:rPr lang="en-GB" sz="1350" dirty="0"/>
              <a:t>, and provide access to </a:t>
            </a:r>
            <a:r>
              <a:rPr lang="en-GB" sz="1350" dirty="0">
                <a:solidFill>
                  <a:srgbClr val="FF0000"/>
                </a:solidFill>
              </a:rPr>
              <a:t>safe and effective medicines and vaccines for all. </a:t>
            </a:r>
            <a:r>
              <a:rPr lang="en-GB" sz="1350" dirty="0"/>
              <a:t>Supporting research and development for vaccines is an essential part of this process as well as expanding access to affordable medicines</a:t>
            </a:r>
            <a:endParaRPr lang="en-GB" sz="1350" dirty="0" smtClean="0"/>
          </a:p>
          <a:p>
            <a:endParaRPr lang="en-GB" sz="1350" dirty="0" smtClean="0"/>
          </a:p>
          <a:p>
            <a:r>
              <a:rPr lang="en-GB" sz="1350" b="1" dirty="0" smtClean="0"/>
              <a:t>Case </a:t>
            </a:r>
            <a:r>
              <a:rPr lang="en-GB" sz="1350" b="1" dirty="0"/>
              <a:t>for Zambia: </a:t>
            </a:r>
            <a:r>
              <a:rPr lang="en-GB" sz="1350" dirty="0" smtClean="0">
                <a:solidFill>
                  <a:srgbClr val="00B050"/>
                </a:solidFill>
              </a:rPr>
              <a:t>IT </a:t>
            </a:r>
            <a:r>
              <a:rPr lang="en-GB" sz="1350" dirty="0">
                <a:solidFill>
                  <a:srgbClr val="00B050"/>
                </a:solidFill>
              </a:rPr>
              <a:t>should be at the </a:t>
            </a:r>
            <a:r>
              <a:rPr lang="en-GB" sz="1350" dirty="0" err="1">
                <a:solidFill>
                  <a:srgbClr val="00B050"/>
                </a:solidFill>
              </a:rPr>
              <a:t>center</a:t>
            </a:r>
            <a:r>
              <a:rPr lang="en-GB" sz="1350" dirty="0">
                <a:solidFill>
                  <a:srgbClr val="00B050"/>
                </a:solidFill>
              </a:rPr>
              <a:t> of the research </a:t>
            </a:r>
            <a:r>
              <a:rPr lang="en-GB" sz="1350" dirty="0"/>
              <a:t>and information gathering for purposes of collaboration and coming up with solutions. We don’t always have to wait for the outside in order to provide a solution. </a:t>
            </a:r>
            <a:endParaRPr lang="en-GB" sz="1350" dirty="0" smtClean="0"/>
          </a:p>
          <a:p>
            <a:pPr marL="285750" indent="-285750">
              <a:buFont typeface="Arial" panose="020B0604020202020204" pitchFamily="34" charset="0"/>
              <a:buChar char="•"/>
            </a:pPr>
            <a:r>
              <a:rPr lang="en-GB" sz="1350" dirty="0" smtClean="0"/>
              <a:t>For </a:t>
            </a:r>
            <a:r>
              <a:rPr lang="en-GB" sz="1350" dirty="0"/>
              <a:t>example in in the </a:t>
            </a:r>
            <a:r>
              <a:rPr lang="en-GB" sz="1350" dirty="0">
                <a:solidFill>
                  <a:srgbClr val="00B050"/>
                </a:solidFill>
              </a:rPr>
              <a:t>Ebola outbreak </a:t>
            </a:r>
            <a:r>
              <a:rPr lang="en-GB" sz="1350" dirty="0"/>
              <a:t>that shook West Africa, a group of </a:t>
            </a:r>
            <a:r>
              <a:rPr lang="en-GB" sz="1350" dirty="0">
                <a:solidFill>
                  <a:srgbClr val="00B050"/>
                </a:solidFill>
              </a:rPr>
              <a:t>medical personal used a simple excel spreadsheet to map the infections and thereby were able to control movement of people and curb the spread of the disease. </a:t>
            </a:r>
            <a:endParaRPr lang="en-US" sz="1350" dirty="0">
              <a:solidFill>
                <a:srgbClr val="00B050"/>
              </a:solidFill>
            </a:endParaRPr>
          </a:p>
          <a:p>
            <a:pPr marL="285750" indent="-285750">
              <a:buFont typeface="Arial" panose="020B0604020202020204" pitchFamily="34" charset="0"/>
              <a:buChar char="•"/>
            </a:pPr>
            <a:r>
              <a:rPr lang="en-GB" sz="1350" dirty="0">
                <a:solidFill>
                  <a:srgbClr val="00B050"/>
                </a:solidFill>
              </a:rPr>
              <a:t>E-medicine can now be easily achieved with the spread of fibre communication </a:t>
            </a:r>
            <a:r>
              <a:rPr lang="en-GB" sz="1350" dirty="0"/>
              <a:t>across the country. There is </a:t>
            </a:r>
            <a:r>
              <a:rPr lang="en-GB" sz="1350" dirty="0">
                <a:solidFill>
                  <a:srgbClr val="00B050"/>
                </a:solidFill>
              </a:rPr>
              <a:t>no need for patients to travel all the way to UTH before a preliminary diagnosis by an expert is carried out. </a:t>
            </a:r>
            <a:r>
              <a:rPr lang="en-GB" sz="1350" dirty="0"/>
              <a:t>We recently </a:t>
            </a:r>
            <a:r>
              <a:rPr lang="en-GB" sz="1350" dirty="0">
                <a:solidFill>
                  <a:srgbClr val="00B050"/>
                </a:solidFill>
              </a:rPr>
              <a:t>provided internet services </a:t>
            </a:r>
            <a:r>
              <a:rPr lang="en-GB" sz="1350" dirty="0"/>
              <a:t>to the just ended </a:t>
            </a:r>
            <a:r>
              <a:rPr lang="en-GB" sz="1350" dirty="0">
                <a:solidFill>
                  <a:srgbClr val="00B050"/>
                </a:solidFill>
              </a:rPr>
              <a:t>AFDB annual conference </a:t>
            </a:r>
            <a:r>
              <a:rPr lang="en-GB" sz="1350" dirty="0"/>
              <a:t>and the </a:t>
            </a:r>
            <a:r>
              <a:rPr lang="en-GB" sz="1350" dirty="0">
                <a:solidFill>
                  <a:srgbClr val="00B050"/>
                </a:solidFill>
              </a:rPr>
              <a:t>quality of live streaming was unrivalled to say the least</a:t>
            </a:r>
            <a:r>
              <a:rPr lang="en-GB" sz="1350" dirty="0" smtClean="0"/>
              <a:t>.</a:t>
            </a:r>
            <a:endParaRPr lang="en-US" sz="1300" dirty="0"/>
          </a:p>
        </p:txBody>
      </p:sp>
      <p:cxnSp>
        <p:nvCxnSpPr>
          <p:cNvPr id="21" name="Straight Connector 20"/>
          <p:cNvCxnSpPr/>
          <p:nvPr/>
        </p:nvCxnSpPr>
        <p:spPr>
          <a:xfrm>
            <a:off x="4839472" y="2969284"/>
            <a:ext cx="431645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71579" y="2326201"/>
            <a:ext cx="3467893" cy="369332"/>
          </a:xfrm>
          <a:prstGeom prst="rect">
            <a:avLst/>
          </a:prstGeom>
        </p:spPr>
        <p:txBody>
          <a:bodyPr wrap="square">
            <a:spAutoFit/>
          </a:bodyPr>
          <a:lstStyle/>
          <a:p>
            <a:r>
              <a:rPr lang="en-US" dirty="0"/>
              <a:t>SDG 3: Good health and well-being</a:t>
            </a:r>
          </a:p>
        </p:txBody>
      </p:sp>
      <p:pic>
        <p:nvPicPr>
          <p:cNvPr id="6" name="Picture 5"/>
          <p:cNvPicPr>
            <a:picLocks noChangeAspect="1"/>
          </p:cNvPicPr>
          <p:nvPr/>
        </p:nvPicPr>
        <p:blipFill>
          <a:blip r:embed="rId3"/>
          <a:stretch>
            <a:fillRect/>
          </a:stretch>
        </p:blipFill>
        <p:spPr>
          <a:xfrm>
            <a:off x="0" y="1844824"/>
            <a:ext cx="1260128" cy="1260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52"/>
            <a:ext cx="4827541" cy="3753047"/>
          </a:xfrm>
          <a:prstGeom prst="rect">
            <a:avLst/>
          </a:prstGeom>
        </p:spPr>
      </p:pic>
    </p:spTree>
    <p:extLst>
      <p:ext uri="{BB962C8B-B14F-4D97-AF65-F5344CB8AC3E}">
        <p14:creationId xmlns:p14="http://schemas.microsoft.com/office/powerpoint/2010/main" val="2825169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4839472" y="1844824"/>
            <a:ext cx="4304528" cy="4816703"/>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600" dirty="0"/>
              <a:t>This goal ensures that </a:t>
            </a:r>
            <a:r>
              <a:rPr lang="en-GB" sz="1600" dirty="0">
                <a:solidFill>
                  <a:srgbClr val="FF0000"/>
                </a:solidFill>
              </a:rPr>
              <a:t>all girls and boys complete free primary and secondary schooling </a:t>
            </a:r>
            <a:r>
              <a:rPr lang="en-GB" sz="1600" dirty="0"/>
              <a:t>by 2030. It also aims to </a:t>
            </a:r>
            <a:r>
              <a:rPr lang="en-GB" sz="1600" dirty="0">
                <a:solidFill>
                  <a:srgbClr val="FF0000"/>
                </a:solidFill>
              </a:rPr>
              <a:t>provide equal access to affordable vocational training, </a:t>
            </a:r>
            <a:r>
              <a:rPr lang="en-GB" sz="1600" dirty="0"/>
              <a:t>and to eliminate gender and wealth disparities with the aim of achieving universal access to a quality higher education</a:t>
            </a:r>
            <a:endParaRPr lang="en-GB" sz="1700" dirty="0" smtClean="0"/>
          </a:p>
          <a:p>
            <a:endParaRPr lang="en-GB" sz="1700" b="1" dirty="0" smtClean="0"/>
          </a:p>
          <a:p>
            <a:r>
              <a:rPr lang="en-GB" sz="1700" b="1" dirty="0" smtClean="0"/>
              <a:t>Case </a:t>
            </a:r>
            <a:r>
              <a:rPr lang="en-GB" sz="1700" b="1" dirty="0"/>
              <a:t>for Zambia: </a:t>
            </a:r>
            <a:r>
              <a:rPr lang="en-GB" sz="1600" dirty="0" smtClean="0">
                <a:solidFill>
                  <a:srgbClr val="FF0000"/>
                </a:solidFill>
              </a:rPr>
              <a:t>ICT </a:t>
            </a:r>
            <a:r>
              <a:rPr lang="en-GB" sz="1600" dirty="0">
                <a:solidFill>
                  <a:srgbClr val="FF0000"/>
                </a:solidFill>
              </a:rPr>
              <a:t>is already being used to enhance the availability of education materials. </a:t>
            </a:r>
            <a:endParaRPr lang="en-GB" sz="1600" dirty="0" smtClean="0">
              <a:solidFill>
                <a:srgbClr val="FF0000"/>
              </a:solidFill>
            </a:endParaRPr>
          </a:p>
          <a:p>
            <a:pPr marL="285750" indent="-285750">
              <a:buFont typeface="Arial" panose="020B0604020202020204" pitchFamily="34" charset="0"/>
              <a:buChar char="•"/>
            </a:pPr>
            <a:r>
              <a:rPr lang="en-GB" sz="1600" dirty="0" smtClean="0"/>
              <a:t>This </a:t>
            </a:r>
            <a:r>
              <a:rPr lang="en-GB" sz="1600" dirty="0">
                <a:solidFill>
                  <a:srgbClr val="00B050"/>
                </a:solidFill>
              </a:rPr>
              <a:t>can be taken further to provide virtual classrooms</a:t>
            </a:r>
            <a:r>
              <a:rPr lang="en-GB" sz="1600" dirty="0"/>
              <a:t> so a teacher in say Lusaka can teach a class in </a:t>
            </a:r>
            <a:r>
              <a:rPr lang="en-GB" sz="1600" dirty="0" err="1"/>
              <a:t>Mbala</a:t>
            </a:r>
            <a:r>
              <a:rPr lang="en-GB" sz="1600" dirty="0"/>
              <a:t> and the </a:t>
            </a:r>
            <a:r>
              <a:rPr lang="en-GB" sz="1600" dirty="0">
                <a:solidFill>
                  <a:srgbClr val="00B050"/>
                </a:solidFill>
              </a:rPr>
              <a:t>children will have access to experts in different vocations</a:t>
            </a:r>
            <a:r>
              <a:rPr lang="en-GB" sz="1600" dirty="0" smtClean="0"/>
              <a:t>.</a:t>
            </a:r>
          </a:p>
          <a:p>
            <a:pPr marL="285750" indent="-285750">
              <a:buFont typeface="Arial" panose="020B0604020202020204" pitchFamily="34" charset="0"/>
              <a:buChar char="•"/>
            </a:pPr>
            <a:r>
              <a:rPr lang="en-GB" sz="1600" dirty="0" smtClean="0"/>
              <a:t>Urgent need to improve the quality of education </a:t>
            </a:r>
          </a:p>
          <a:p>
            <a:endParaRPr lang="en-GB" sz="1600" dirty="0"/>
          </a:p>
          <a:p>
            <a:endParaRPr lang="en-GB" sz="1600" dirty="0" smtClean="0"/>
          </a:p>
          <a:p>
            <a:endParaRPr lang="en-GB" sz="1600" dirty="0"/>
          </a:p>
          <a:p>
            <a:endParaRPr lang="en-US" sz="1700" dirty="0"/>
          </a:p>
        </p:txBody>
      </p:sp>
      <p:cxnSp>
        <p:nvCxnSpPr>
          <p:cNvPr id="21" name="Straight Connector 20"/>
          <p:cNvCxnSpPr/>
          <p:nvPr/>
        </p:nvCxnSpPr>
        <p:spPr>
          <a:xfrm>
            <a:off x="4839472" y="3501008"/>
            <a:ext cx="431645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16090" y="1844824"/>
            <a:ext cx="1289588" cy="1289588"/>
          </a:xfrm>
          <a:prstGeom prst="rect">
            <a:avLst/>
          </a:prstGeom>
        </p:spPr>
      </p:pic>
      <p:sp>
        <p:nvSpPr>
          <p:cNvPr id="7" name="Rectangle 6"/>
          <p:cNvSpPr/>
          <p:nvPr/>
        </p:nvSpPr>
        <p:spPr>
          <a:xfrm>
            <a:off x="1475656" y="2284642"/>
            <a:ext cx="2529026" cy="369332"/>
          </a:xfrm>
          <a:prstGeom prst="rect">
            <a:avLst/>
          </a:prstGeom>
        </p:spPr>
        <p:txBody>
          <a:bodyPr wrap="none">
            <a:spAutoFit/>
          </a:bodyPr>
          <a:lstStyle/>
          <a:p>
            <a:r>
              <a:rPr lang="en-US" dirty="0"/>
              <a:t>SDG 4: Quality education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0" y="3134412"/>
            <a:ext cx="4826768" cy="3955926"/>
          </a:xfrm>
          <a:prstGeom prst="rect">
            <a:avLst/>
          </a:prstGeom>
        </p:spPr>
      </p:pic>
    </p:spTree>
    <p:extLst>
      <p:ext uri="{BB962C8B-B14F-4D97-AF65-F5344CB8AC3E}">
        <p14:creationId xmlns:p14="http://schemas.microsoft.com/office/powerpoint/2010/main" val="4183252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4839472" y="1844824"/>
            <a:ext cx="4304528" cy="5062924"/>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600" dirty="0"/>
              <a:t>More than </a:t>
            </a:r>
            <a:r>
              <a:rPr lang="en-GB" sz="1600" dirty="0">
                <a:solidFill>
                  <a:srgbClr val="FF0000"/>
                </a:solidFill>
              </a:rPr>
              <a:t>4 billion people still do not have access to the Internet</a:t>
            </a:r>
            <a:r>
              <a:rPr lang="en-GB" sz="1600" dirty="0"/>
              <a:t>, and </a:t>
            </a:r>
            <a:r>
              <a:rPr lang="en-GB" sz="1600" dirty="0">
                <a:solidFill>
                  <a:srgbClr val="FF0000"/>
                </a:solidFill>
              </a:rPr>
              <a:t>90 percent are from the developing world</a:t>
            </a:r>
            <a:r>
              <a:rPr lang="en-GB" sz="1600" dirty="0"/>
              <a:t>. Bridging this digital divide is crucial to </a:t>
            </a:r>
            <a:r>
              <a:rPr lang="en-GB" sz="1600" dirty="0">
                <a:solidFill>
                  <a:srgbClr val="FF0000"/>
                </a:solidFill>
              </a:rPr>
              <a:t>ensure equal access to information and knowledge</a:t>
            </a:r>
            <a:r>
              <a:rPr lang="en-GB" sz="1600" dirty="0"/>
              <a:t>, and as a consequence </a:t>
            </a:r>
            <a:r>
              <a:rPr lang="en-GB" sz="1600" dirty="0">
                <a:solidFill>
                  <a:srgbClr val="FF0000"/>
                </a:solidFill>
              </a:rPr>
              <a:t>foster innovation and entrepreneurship.</a:t>
            </a:r>
            <a:endParaRPr lang="en-US" sz="1600" dirty="0">
              <a:solidFill>
                <a:srgbClr val="FF0000"/>
              </a:solidFill>
            </a:endParaRPr>
          </a:p>
          <a:p>
            <a:endParaRPr lang="en-GB" sz="1700" b="1" dirty="0" smtClean="0"/>
          </a:p>
          <a:p>
            <a:r>
              <a:rPr lang="en-GB" sz="1700" b="1" dirty="0" smtClean="0"/>
              <a:t>Case </a:t>
            </a:r>
            <a:r>
              <a:rPr lang="en-GB" sz="1700" b="1" dirty="0"/>
              <a:t>for Zambia: </a:t>
            </a:r>
            <a:r>
              <a:rPr lang="en-GB" sz="1600" dirty="0" smtClean="0">
                <a:solidFill>
                  <a:srgbClr val="FF0000"/>
                </a:solidFill>
              </a:rPr>
              <a:t>Internet </a:t>
            </a:r>
            <a:r>
              <a:rPr lang="en-GB" sz="1600" dirty="0">
                <a:solidFill>
                  <a:srgbClr val="FF0000"/>
                </a:solidFill>
              </a:rPr>
              <a:t>penetration is still very low </a:t>
            </a:r>
            <a:r>
              <a:rPr lang="en-GB" sz="1600" dirty="0"/>
              <a:t>and this is being addressed though more can still be done. </a:t>
            </a:r>
            <a:endParaRPr lang="en-GB" sz="1600" dirty="0" smtClean="0"/>
          </a:p>
          <a:p>
            <a:pPr marL="285750" indent="-285750">
              <a:buFont typeface="Arial" panose="020B0604020202020204" pitchFamily="34" charset="0"/>
              <a:buChar char="•"/>
            </a:pPr>
            <a:r>
              <a:rPr lang="en-GB" sz="1600" dirty="0" smtClean="0"/>
              <a:t>As </a:t>
            </a:r>
            <a:r>
              <a:rPr lang="en-GB" sz="1600" dirty="0"/>
              <a:t>much as there is a </a:t>
            </a:r>
            <a:r>
              <a:rPr lang="en-GB" sz="1600" dirty="0">
                <a:solidFill>
                  <a:srgbClr val="00B050"/>
                </a:solidFill>
              </a:rPr>
              <a:t>mass of information currently available, most of it is not relevant </a:t>
            </a:r>
            <a:r>
              <a:rPr lang="en-GB" sz="1600" dirty="0"/>
              <a:t>hence </a:t>
            </a:r>
            <a:r>
              <a:rPr lang="en-GB" sz="1600" dirty="0">
                <a:solidFill>
                  <a:srgbClr val="00B050"/>
                </a:solidFill>
              </a:rPr>
              <a:t>rendering the internet a not so useful tool to some populations and cultures. </a:t>
            </a:r>
            <a:endParaRPr lang="en-GB" sz="1600" dirty="0" smtClean="0">
              <a:solidFill>
                <a:srgbClr val="00B050"/>
              </a:solidFill>
            </a:endParaRPr>
          </a:p>
          <a:p>
            <a:pPr marL="285750" indent="-285750">
              <a:buFont typeface="Arial" panose="020B0604020202020204" pitchFamily="34" charset="0"/>
              <a:buChar char="•"/>
            </a:pPr>
            <a:r>
              <a:rPr lang="en-GB" sz="1600" dirty="0" smtClean="0"/>
              <a:t>This </a:t>
            </a:r>
            <a:r>
              <a:rPr lang="en-GB" sz="1600" dirty="0"/>
              <a:t>also opens up to opportunities for local developers to </a:t>
            </a:r>
            <a:r>
              <a:rPr lang="en-GB" sz="1600" dirty="0">
                <a:solidFill>
                  <a:srgbClr val="00B050"/>
                </a:solidFill>
              </a:rPr>
              <a:t>provide platforms for development of and sharing of content that is relevant to the local population</a:t>
            </a:r>
            <a:r>
              <a:rPr lang="en-GB" sz="1600" dirty="0"/>
              <a:t>. </a:t>
            </a:r>
            <a:endParaRPr lang="en-GB" sz="1600" dirty="0" smtClean="0"/>
          </a:p>
          <a:p>
            <a:endParaRPr lang="en-GB" sz="1600" dirty="0"/>
          </a:p>
          <a:p>
            <a:endParaRPr lang="en-US" sz="1700" dirty="0"/>
          </a:p>
        </p:txBody>
      </p:sp>
      <p:cxnSp>
        <p:nvCxnSpPr>
          <p:cNvPr id="21" name="Straight Connector 20"/>
          <p:cNvCxnSpPr/>
          <p:nvPr/>
        </p:nvCxnSpPr>
        <p:spPr>
          <a:xfrm>
            <a:off x="4839472" y="3501008"/>
            <a:ext cx="431645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08877" y="2166452"/>
            <a:ext cx="3456384" cy="646331"/>
          </a:xfrm>
          <a:prstGeom prst="rect">
            <a:avLst/>
          </a:prstGeom>
        </p:spPr>
        <p:txBody>
          <a:bodyPr wrap="square">
            <a:spAutoFit/>
          </a:bodyPr>
          <a:lstStyle/>
          <a:p>
            <a:r>
              <a:rPr lang="en-US" dirty="0"/>
              <a:t>SDG 9: Industry, innovation, infrastructure</a:t>
            </a:r>
          </a:p>
        </p:txBody>
      </p:sp>
      <p:pic>
        <p:nvPicPr>
          <p:cNvPr id="5" name="Picture 4"/>
          <p:cNvPicPr>
            <a:picLocks noChangeAspect="1"/>
          </p:cNvPicPr>
          <p:nvPr/>
        </p:nvPicPr>
        <p:blipFill>
          <a:blip r:embed="rId3"/>
          <a:stretch>
            <a:fillRect/>
          </a:stretch>
        </p:blipFill>
        <p:spPr>
          <a:xfrm>
            <a:off x="0" y="1832310"/>
            <a:ext cx="1302102" cy="1302102"/>
          </a:xfrm>
          <a:prstGeom prst="rect">
            <a:avLst/>
          </a:prstGeom>
        </p:spPr>
      </p:pic>
      <p:pic>
        <p:nvPicPr>
          <p:cNvPr id="9" name="Picture 8"/>
          <p:cNvPicPr>
            <a:picLocks noChangeAspect="1"/>
          </p:cNvPicPr>
          <p:nvPr/>
        </p:nvPicPr>
        <p:blipFill>
          <a:blip r:embed="rId4"/>
          <a:stretch>
            <a:fillRect/>
          </a:stretch>
        </p:blipFill>
        <p:spPr>
          <a:xfrm>
            <a:off x="0" y="3134412"/>
            <a:ext cx="4839472" cy="3785649"/>
          </a:xfrm>
          <a:prstGeom prst="rect">
            <a:avLst/>
          </a:prstGeom>
        </p:spPr>
      </p:pic>
    </p:spTree>
    <p:extLst>
      <p:ext uri="{BB962C8B-B14F-4D97-AF65-F5344CB8AC3E}">
        <p14:creationId xmlns:p14="http://schemas.microsoft.com/office/powerpoint/2010/main" val="2753711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How IT Can Inspire SD – A Case for Zambia</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4839472" y="1844824"/>
            <a:ext cx="4304528" cy="4939814"/>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500" dirty="0">
                <a:solidFill>
                  <a:srgbClr val="FF0000"/>
                </a:solidFill>
              </a:rPr>
              <a:t>Extreme poverty is often concentrated in urban spaces</a:t>
            </a:r>
            <a:r>
              <a:rPr lang="en-GB" sz="1500" dirty="0"/>
              <a:t>, and national and city governments struggle to accommodate the rising population in these areas. </a:t>
            </a:r>
            <a:r>
              <a:rPr lang="en-GB" sz="1500" dirty="0">
                <a:solidFill>
                  <a:srgbClr val="FF0000"/>
                </a:solidFill>
              </a:rPr>
              <a:t>Making cities safe and sustainable means ensuring access to safe and affordable housing</a:t>
            </a:r>
            <a:r>
              <a:rPr lang="en-GB" sz="1500" dirty="0"/>
              <a:t>, and upgrading slum settlements. It also involves investment in </a:t>
            </a:r>
            <a:r>
              <a:rPr lang="en-GB" sz="1500" dirty="0">
                <a:solidFill>
                  <a:srgbClr val="FF0000"/>
                </a:solidFill>
              </a:rPr>
              <a:t>public transport</a:t>
            </a:r>
            <a:r>
              <a:rPr lang="en-GB" sz="1500" dirty="0"/>
              <a:t>, creating green public spaces, and </a:t>
            </a:r>
            <a:r>
              <a:rPr lang="en-GB" sz="1500" dirty="0">
                <a:solidFill>
                  <a:srgbClr val="FF0000"/>
                </a:solidFill>
              </a:rPr>
              <a:t>improving urban planning </a:t>
            </a:r>
            <a:r>
              <a:rPr lang="en-GB" sz="1500" dirty="0"/>
              <a:t>and management in a way that is both participatory and inclusive</a:t>
            </a:r>
            <a:r>
              <a:rPr lang="en-GB" sz="1500" dirty="0" smtClean="0"/>
              <a:t>.</a:t>
            </a:r>
          </a:p>
          <a:p>
            <a:r>
              <a:rPr lang="en-GB" sz="1500" b="1" dirty="0" smtClean="0"/>
              <a:t>Case </a:t>
            </a:r>
            <a:r>
              <a:rPr lang="en-GB" sz="1500" b="1" dirty="0"/>
              <a:t>for Zambia: </a:t>
            </a:r>
            <a:r>
              <a:rPr lang="en-GB" sz="1500" dirty="0">
                <a:solidFill>
                  <a:srgbClr val="FF0000"/>
                </a:solidFill>
              </a:rPr>
              <a:t>IT can help in the collection storing and access to data that is required for municipalities to assist in management and planning of various infrastructure</a:t>
            </a:r>
            <a:r>
              <a:rPr lang="en-GB" sz="1500" dirty="0"/>
              <a:t>. </a:t>
            </a:r>
            <a:endParaRPr lang="en-GB" sz="1500" dirty="0" smtClean="0"/>
          </a:p>
          <a:p>
            <a:pPr marL="285750" indent="-285750">
              <a:buFont typeface="Arial" panose="020B0604020202020204" pitchFamily="34" charset="0"/>
              <a:buChar char="•"/>
            </a:pPr>
            <a:r>
              <a:rPr lang="en-GB" sz="1500" dirty="0" smtClean="0"/>
              <a:t>At </a:t>
            </a:r>
            <a:r>
              <a:rPr lang="en-GB" sz="1500" dirty="0"/>
              <a:t>the moment even a </a:t>
            </a:r>
            <a:r>
              <a:rPr lang="en-GB" sz="1500" dirty="0">
                <a:solidFill>
                  <a:srgbClr val="00B050"/>
                </a:solidFill>
              </a:rPr>
              <a:t>city like Lusaka does not have a database that is easily accessible </a:t>
            </a:r>
            <a:r>
              <a:rPr lang="en-GB" sz="1500" dirty="0"/>
              <a:t>e.g. for fibre infrastructure to a point where various operators end up disrupting each other’s networks when carrying out works</a:t>
            </a:r>
            <a:r>
              <a:rPr lang="en-GB" sz="1500" dirty="0" smtClean="0"/>
              <a:t>.</a:t>
            </a:r>
            <a:endParaRPr lang="en-US" sz="1500" dirty="0"/>
          </a:p>
          <a:p>
            <a:pPr marL="285750" indent="-285750">
              <a:buFont typeface="Arial" panose="020B0604020202020204" pitchFamily="34" charset="0"/>
              <a:buChar char="•"/>
            </a:pPr>
            <a:r>
              <a:rPr lang="en-GB" sz="1500" dirty="0"/>
              <a:t>Security can be addressed with the installations of CCTV in strategic locations. This can also be used in the control of traffic, crowd control etc.</a:t>
            </a:r>
            <a:endParaRPr lang="en-US" sz="1500" dirty="0"/>
          </a:p>
        </p:txBody>
      </p:sp>
      <p:cxnSp>
        <p:nvCxnSpPr>
          <p:cNvPr id="21" name="Straight Connector 20"/>
          <p:cNvCxnSpPr/>
          <p:nvPr/>
        </p:nvCxnSpPr>
        <p:spPr>
          <a:xfrm>
            <a:off x="4839472" y="4005064"/>
            <a:ext cx="431645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1929" y="2154897"/>
            <a:ext cx="3535612" cy="646331"/>
          </a:xfrm>
          <a:prstGeom prst="rect">
            <a:avLst/>
          </a:prstGeom>
        </p:spPr>
        <p:txBody>
          <a:bodyPr wrap="square">
            <a:spAutoFit/>
          </a:bodyPr>
          <a:lstStyle/>
          <a:p>
            <a:r>
              <a:rPr lang="en-US" dirty="0"/>
              <a:t>SDG 11: Sustainable cities and communities</a:t>
            </a:r>
          </a:p>
        </p:txBody>
      </p:sp>
      <p:pic>
        <p:nvPicPr>
          <p:cNvPr id="6" name="Picture 5"/>
          <p:cNvPicPr>
            <a:picLocks noChangeAspect="1"/>
          </p:cNvPicPr>
          <p:nvPr/>
        </p:nvPicPr>
        <p:blipFill>
          <a:blip r:embed="rId3"/>
          <a:stretch>
            <a:fillRect/>
          </a:stretch>
        </p:blipFill>
        <p:spPr>
          <a:xfrm>
            <a:off x="0" y="1858536"/>
            <a:ext cx="1275876" cy="12758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4412"/>
            <a:ext cx="4814109" cy="3723588"/>
          </a:xfrm>
          <a:prstGeom prst="rect">
            <a:avLst/>
          </a:prstGeom>
        </p:spPr>
      </p:pic>
    </p:spTree>
    <p:extLst>
      <p:ext uri="{BB962C8B-B14F-4D97-AF65-F5344CB8AC3E}">
        <p14:creationId xmlns:p14="http://schemas.microsoft.com/office/powerpoint/2010/main" val="4242478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How IT Can Inspire SD – A Case for Zambia</a:t>
            </a:r>
            <a:endParaRPr lang="en-GB" dirty="0"/>
          </a:p>
        </p:txBody>
      </p:sp>
      <p:sp>
        <p:nvSpPr>
          <p:cNvPr id="19" name="TextBox 18"/>
          <p:cNvSpPr txBox="1"/>
          <p:nvPr/>
        </p:nvSpPr>
        <p:spPr>
          <a:xfrm>
            <a:off x="4839472" y="1844824"/>
            <a:ext cx="4304528" cy="4816703"/>
          </a:xfrm>
          <a:prstGeom prst="rect">
            <a:avLst/>
          </a:prstGeom>
          <a:gradFill flip="none" rotWithShape="1">
            <a:gsLst>
              <a:gs pos="0">
                <a:srgbClr val="0098DB">
                  <a:tint val="66000"/>
                  <a:satMod val="160000"/>
                </a:srgbClr>
              </a:gs>
              <a:gs pos="50000">
                <a:srgbClr val="0098DB">
                  <a:tint val="44500"/>
                  <a:satMod val="160000"/>
                </a:srgbClr>
              </a:gs>
              <a:gs pos="100000">
                <a:srgbClr val="0098DB">
                  <a:tint val="23500"/>
                  <a:satMod val="160000"/>
                </a:srgbClr>
              </a:gs>
            </a:gsLst>
            <a:lin ang="5400000" scaled="1"/>
            <a:tileRect/>
          </a:gradFill>
          <a:ln>
            <a:solidFill>
              <a:schemeClr val="accent1">
                <a:shade val="95000"/>
                <a:satMod val="105000"/>
              </a:schemeClr>
            </a:solidFill>
          </a:ln>
        </p:spPr>
        <p:txBody>
          <a:bodyPr wrap="square" rtlCol="0">
            <a:spAutoFit/>
          </a:bodyPr>
          <a:lstStyle/>
          <a:p>
            <a:r>
              <a:rPr lang="en-GB" sz="1600" dirty="0"/>
              <a:t>The world today is more interconnected than ever before</a:t>
            </a:r>
            <a:r>
              <a:rPr lang="en-GB" sz="1600" dirty="0">
                <a:solidFill>
                  <a:srgbClr val="FF0000"/>
                </a:solidFill>
              </a:rPr>
              <a:t>. Improving access to technology and knowledge is an important way to share ideas and foster innovation. </a:t>
            </a:r>
            <a:r>
              <a:rPr lang="en-GB" sz="1600" dirty="0"/>
              <a:t>Coordinating policies to help developing countries manage their debt, as well as promoting investment for the least developed, is vital to achieve sustainable growth and </a:t>
            </a:r>
            <a:r>
              <a:rPr lang="en-GB" sz="1600" dirty="0" smtClean="0"/>
              <a:t>development</a:t>
            </a:r>
            <a:endParaRPr lang="en-US" sz="1600" dirty="0"/>
          </a:p>
          <a:p>
            <a:endParaRPr lang="en-GB" sz="1700" b="1" dirty="0" smtClean="0"/>
          </a:p>
          <a:p>
            <a:r>
              <a:rPr lang="en-GB" sz="1700" b="1" dirty="0" smtClean="0"/>
              <a:t>Case </a:t>
            </a:r>
            <a:r>
              <a:rPr lang="en-GB" sz="1700" b="1" dirty="0"/>
              <a:t>for Zambia: </a:t>
            </a:r>
            <a:r>
              <a:rPr lang="en-GB" sz="1600" dirty="0"/>
              <a:t>use IT </a:t>
            </a:r>
            <a:r>
              <a:rPr lang="en-GB" sz="1600" dirty="0">
                <a:solidFill>
                  <a:srgbClr val="FF0000"/>
                </a:solidFill>
              </a:rPr>
              <a:t>for close collaboration between the relevant stakeholders</a:t>
            </a:r>
            <a:r>
              <a:rPr lang="en-GB" sz="1600" dirty="0" smtClean="0"/>
              <a:t>.</a:t>
            </a:r>
          </a:p>
          <a:p>
            <a:pPr marL="285750" indent="-285750">
              <a:buFont typeface="Arial" panose="020B0604020202020204" pitchFamily="34" charset="0"/>
              <a:buChar char="•"/>
            </a:pPr>
            <a:r>
              <a:rPr lang="en-GB" sz="1600" dirty="0" smtClean="0"/>
              <a:t>World is now a global village and no country can operate in isolation</a:t>
            </a:r>
          </a:p>
          <a:p>
            <a:pPr marL="285750" indent="-285750">
              <a:buFont typeface="Arial" panose="020B0604020202020204" pitchFamily="34" charset="0"/>
              <a:buChar char="•"/>
            </a:pPr>
            <a:r>
              <a:rPr lang="en-GB" sz="1600" dirty="0" smtClean="0"/>
              <a:t>Interconnected by ICT infrastructure</a:t>
            </a:r>
          </a:p>
          <a:p>
            <a:pPr marL="285750" indent="-285750">
              <a:buFont typeface="Arial" panose="020B0604020202020204" pitchFamily="34" charset="0"/>
              <a:buChar char="•"/>
            </a:pPr>
            <a:r>
              <a:rPr lang="en-GB" sz="1600" dirty="0" smtClean="0"/>
              <a:t>Fastest ICT speeds can easily be attained in developing world. </a:t>
            </a:r>
          </a:p>
          <a:p>
            <a:endParaRPr lang="en-US" sz="1600" dirty="0"/>
          </a:p>
          <a:p>
            <a:endParaRPr lang="en-GB" sz="1600" dirty="0"/>
          </a:p>
          <a:p>
            <a:endParaRPr lang="en-US" sz="1700" dirty="0"/>
          </a:p>
        </p:txBody>
      </p:sp>
      <p:cxnSp>
        <p:nvCxnSpPr>
          <p:cNvPr id="21" name="Straight Connector 20"/>
          <p:cNvCxnSpPr/>
          <p:nvPr/>
        </p:nvCxnSpPr>
        <p:spPr>
          <a:xfrm>
            <a:off x="4839472" y="3861048"/>
            <a:ext cx="431645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0" y="1844824"/>
            <a:ext cx="1296946" cy="1296946"/>
          </a:xfrm>
          <a:prstGeom prst="rect">
            <a:avLst/>
          </a:prstGeom>
        </p:spPr>
      </p:pic>
      <p:sp>
        <p:nvSpPr>
          <p:cNvPr id="8" name="Rectangle 7"/>
          <p:cNvSpPr/>
          <p:nvPr/>
        </p:nvSpPr>
        <p:spPr>
          <a:xfrm>
            <a:off x="1381144" y="2265202"/>
            <a:ext cx="3374129" cy="369332"/>
          </a:xfrm>
          <a:prstGeom prst="rect">
            <a:avLst/>
          </a:prstGeom>
        </p:spPr>
        <p:txBody>
          <a:bodyPr wrap="none">
            <a:spAutoFit/>
          </a:bodyPr>
          <a:lstStyle/>
          <a:p>
            <a:r>
              <a:rPr lang="en-US" dirty="0"/>
              <a:t>SDG 17: Partnerships for the goals</a:t>
            </a:r>
          </a:p>
        </p:txBody>
      </p:sp>
      <p:pic>
        <p:nvPicPr>
          <p:cNvPr id="12" name="Picture 11"/>
          <p:cNvPicPr>
            <a:picLocks noChangeAspect="1"/>
          </p:cNvPicPr>
          <p:nvPr/>
        </p:nvPicPr>
        <p:blipFill>
          <a:blip r:embed="rId4"/>
          <a:stretch>
            <a:fillRect/>
          </a:stretch>
        </p:blipFill>
        <p:spPr>
          <a:xfrm>
            <a:off x="1" y="3141770"/>
            <a:ext cx="4827540" cy="3716230"/>
          </a:xfrm>
          <a:prstGeom prst="rect">
            <a:avLst/>
          </a:prstGeom>
        </p:spPr>
      </p:pic>
    </p:spTree>
    <p:extLst>
      <p:ext uri="{BB962C8B-B14F-4D97-AF65-F5344CB8AC3E}">
        <p14:creationId xmlns:p14="http://schemas.microsoft.com/office/powerpoint/2010/main" val="6735928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GB" dirty="0" smtClean="0"/>
              <a:t>Recommended Way Forward</a:t>
            </a:r>
            <a:endParaRPr lang="en-GB" dirty="0"/>
          </a:p>
        </p:txBody>
      </p:sp>
      <p:sp>
        <p:nvSpPr>
          <p:cNvPr id="4" name="Content Placeholder 3"/>
          <p:cNvSpPr>
            <a:spLocks noGrp="1"/>
          </p:cNvSpPr>
          <p:nvPr>
            <p:ph sz="quarter" idx="11"/>
          </p:nvPr>
        </p:nvSpPr>
        <p:spPr/>
        <p:txBody>
          <a:bodyPr>
            <a:normAutofit fontScale="92500" lnSpcReduction="10000"/>
          </a:bodyPr>
          <a:lstStyle/>
          <a:p>
            <a:pPr lvl="0"/>
            <a:r>
              <a:rPr lang="en-US" dirty="0"/>
              <a:t>Develop sustainable </a:t>
            </a:r>
            <a:r>
              <a:rPr lang="en-US" dirty="0" smtClean="0">
                <a:solidFill>
                  <a:srgbClr val="FF0000"/>
                </a:solidFill>
              </a:rPr>
              <a:t>Access Network </a:t>
            </a:r>
            <a:r>
              <a:rPr lang="en-US" dirty="0">
                <a:solidFill>
                  <a:srgbClr val="FF0000"/>
                </a:solidFill>
              </a:rPr>
              <a:t>ICT infrastructure in </a:t>
            </a:r>
            <a:r>
              <a:rPr lang="en-US" dirty="0" smtClean="0">
                <a:solidFill>
                  <a:srgbClr val="FF0000"/>
                </a:solidFill>
              </a:rPr>
              <a:t>both urban and non-urban </a:t>
            </a:r>
            <a:r>
              <a:rPr lang="en-US" dirty="0">
                <a:solidFill>
                  <a:srgbClr val="FF0000"/>
                </a:solidFill>
              </a:rPr>
              <a:t>areas</a:t>
            </a:r>
            <a:r>
              <a:rPr lang="en-US" dirty="0"/>
              <a:t>. In a coordinated way build or encourage private sector participation in the roll out of ICT infrastructure over which other dependence ICT services could be provided</a:t>
            </a:r>
          </a:p>
          <a:p>
            <a:pPr lvl="0"/>
            <a:r>
              <a:rPr lang="en-US" dirty="0" smtClean="0"/>
              <a:t>Fast </a:t>
            </a:r>
            <a:r>
              <a:rPr lang="en-US" dirty="0"/>
              <a:t>track the </a:t>
            </a:r>
            <a:r>
              <a:rPr lang="en-US" dirty="0">
                <a:solidFill>
                  <a:srgbClr val="FF0000"/>
                </a:solidFill>
              </a:rPr>
              <a:t>development of world class ICT human resource programs</a:t>
            </a:r>
            <a:r>
              <a:rPr lang="en-US" dirty="0"/>
              <a:t> as this is the linchpin for ICT development. Zambia currently has a major shortfall in this critical skills. Develop an ICT society by including ICT in the education curriculum </a:t>
            </a:r>
          </a:p>
          <a:p>
            <a:pPr lvl="0"/>
            <a:r>
              <a:rPr lang="en-US" dirty="0"/>
              <a:t>Zambia </a:t>
            </a:r>
            <a:r>
              <a:rPr lang="en-US" dirty="0">
                <a:solidFill>
                  <a:srgbClr val="FF0000"/>
                </a:solidFill>
              </a:rPr>
              <a:t>should not be just a consumer</a:t>
            </a:r>
            <a:r>
              <a:rPr lang="en-US" dirty="0"/>
              <a:t> of ICT goods and services </a:t>
            </a:r>
            <a:r>
              <a:rPr lang="en-US" dirty="0">
                <a:solidFill>
                  <a:srgbClr val="FF0000"/>
                </a:solidFill>
              </a:rPr>
              <a:t>but also a producer and developer of the technology </a:t>
            </a:r>
            <a:r>
              <a:rPr lang="en-US" dirty="0" smtClean="0">
                <a:solidFill>
                  <a:srgbClr val="FF0000"/>
                </a:solidFill>
              </a:rPr>
              <a:t>and content</a:t>
            </a:r>
            <a:endParaRPr lang="en-US" dirty="0">
              <a:solidFill>
                <a:srgbClr val="FF0000"/>
              </a:solidFill>
            </a:endParaRPr>
          </a:p>
          <a:p>
            <a:pPr lvl="0"/>
            <a:r>
              <a:rPr lang="en-US" dirty="0"/>
              <a:t>Promote </a:t>
            </a:r>
            <a:r>
              <a:rPr lang="en-US" dirty="0">
                <a:solidFill>
                  <a:srgbClr val="FF0000"/>
                </a:solidFill>
              </a:rPr>
              <a:t>intensive public ICT awareness </a:t>
            </a:r>
            <a:r>
              <a:rPr lang="en-US" dirty="0"/>
              <a:t>activities at all levels of society </a:t>
            </a:r>
          </a:p>
          <a:p>
            <a:pPr lvl="0"/>
            <a:r>
              <a:rPr lang="en-US" dirty="0">
                <a:solidFill>
                  <a:srgbClr val="FF0000"/>
                </a:solidFill>
              </a:rPr>
              <a:t>Need to have integrated ICT Systems </a:t>
            </a:r>
            <a:r>
              <a:rPr lang="en-US" dirty="0"/>
              <a:t>to bring the needed efficiencies for social-economic benefits </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7741545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Presentation Flow</a:t>
            </a:r>
            <a:endParaRPr lang="en-GB" dirty="0"/>
          </a:p>
        </p:txBody>
      </p:sp>
      <p:sp>
        <p:nvSpPr>
          <p:cNvPr id="4" name="Content Placeholder 3"/>
          <p:cNvSpPr>
            <a:spLocks noGrp="1"/>
          </p:cNvSpPr>
          <p:nvPr>
            <p:ph sz="quarter" idx="11"/>
          </p:nvPr>
        </p:nvSpPr>
        <p:spPr/>
        <p:txBody>
          <a:bodyPr/>
          <a:lstStyle/>
          <a:p>
            <a:r>
              <a:rPr lang="en-GB" dirty="0" smtClean="0"/>
              <a:t>Sustainable Development</a:t>
            </a:r>
          </a:p>
          <a:p>
            <a:r>
              <a:rPr lang="en-GB" dirty="0" smtClean="0"/>
              <a:t>Pillars of Sustainable Development</a:t>
            </a:r>
          </a:p>
          <a:p>
            <a:r>
              <a:rPr lang="en-GB" dirty="0" smtClean="0"/>
              <a:t>Sustainable Development Goals (SDG)</a:t>
            </a:r>
          </a:p>
          <a:p>
            <a:r>
              <a:rPr lang="en-GB" dirty="0" smtClean="0"/>
              <a:t>How IT Can Inspire SDG</a:t>
            </a:r>
          </a:p>
          <a:p>
            <a:r>
              <a:rPr lang="en-GB" dirty="0" smtClean="0"/>
              <a:t>Recommended Way Forward</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891169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Sustainable Development </a:t>
            </a:r>
            <a:endParaRPr lang="en-US" dirty="0"/>
          </a:p>
        </p:txBody>
      </p:sp>
      <p:sp>
        <p:nvSpPr>
          <p:cNvPr id="3" name="Content Placeholder 2"/>
          <p:cNvSpPr>
            <a:spLocks noGrp="1"/>
          </p:cNvSpPr>
          <p:nvPr>
            <p:ph sz="quarter" idx="11"/>
          </p:nvPr>
        </p:nvSpPr>
        <p:spPr>
          <a:xfrm>
            <a:off x="611560" y="1844824"/>
            <a:ext cx="7848872" cy="4536504"/>
          </a:xfrm>
        </p:spPr>
        <p:txBody>
          <a:bodyPr>
            <a:normAutofit/>
          </a:bodyPr>
          <a:lstStyle/>
          <a:p>
            <a:r>
              <a:rPr lang="en-US" sz="2400" dirty="0" smtClean="0"/>
              <a:t>It is </a:t>
            </a:r>
            <a:r>
              <a:rPr lang="en-US" sz="2400" dirty="0"/>
              <a:t>a process for meeting </a:t>
            </a:r>
            <a:r>
              <a:rPr lang="en-US" sz="2400" u="sng" dirty="0">
                <a:hlinkClick r:id="rId3" tooltip="Human development (humanity)"/>
              </a:rPr>
              <a:t>human development</a:t>
            </a:r>
            <a:r>
              <a:rPr lang="en-US" sz="2400" dirty="0"/>
              <a:t> goals while </a:t>
            </a:r>
            <a:r>
              <a:rPr lang="en-US" sz="2400" u="sng" dirty="0">
                <a:hlinkClick r:id="rId4" tooltip="Sustainability"/>
              </a:rPr>
              <a:t>sustaining</a:t>
            </a:r>
            <a:r>
              <a:rPr lang="en-US" sz="2400" dirty="0"/>
              <a:t> the ability of natural systems to continue to provide the </a:t>
            </a:r>
            <a:r>
              <a:rPr lang="en-US" sz="2400" u="sng" dirty="0">
                <a:hlinkClick r:id="rId5" tooltip="Natural resources"/>
              </a:rPr>
              <a:t>natural resources</a:t>
            </a:r>
            <a:r>
              <a:rPr lang="en-US" sz="2400" dirty="0"/>
              <a:t> and </a:t>
            </a:r>
            <a:r>
              <a:rPr lang="en-US" sz="2400" u="sng" dirty="0">
                <a:hlinkClick r:id="rId6" tooltip="Ecosystem services"/>
              </a:rPr>
              <a:t>ecosystem services</a:t>
            </a:r>
            <a:r>
              <a:rPr lang="en-US" sz="2400" dirty="0"/>
              <a:t> upon which the </a:t>
            </a:r>
            <a:r>
              <a:rPr lang="en-US" sz="2400" u="sng" dirty="0">
                <a:hlinkClick r:id="rId7" tooltip="Economy"/>
              </a:rPr>
              <a:t>economy</a:t>
            </a:r>
            <a:r>
              <a:rPr lang="en-US" sz="2400" dirty="0"/>
              <a:t> and </a:t>
            </a:r>
            <a:r>
              <a:rPr lang="en-US" sz="2400" u="sng" dirty="0">
                <a:hlinkClick r:id="rId8" tooltip="Society"/>
              </a:rPr>
              <a:t>society</a:t>
            </a:r>
            <a:r>
              <a:rPr lang="en-US" sz="2400" dirty="0"/>
              <a:t> </a:t>
            </a:r>
            <a:r>
              <a:rPr lang="en-US" sz="2400" dirty="0" smtClean="0"/>
              <a:t>depend</a:t>
            </a:r>
          </a:p>
          <a:p>
            <a:endParaRPr lang="en-US" sz="1600" dirty="0"/>
          </a:p>
          <a:p>
            <a:r>
              <a:rPr lang="en-US" sz="2400" dirty="0" smtClean="0"/>
              <a:t>It is </a:t>
            </a:r>
            <a:r>
              <a:rPr lang="en-US" sz="2400" dirty="0"/>
              <a:t>the kind of development that </a:t>
            </a:r>
            <a:r>
              <a:rPr lang="en-US" sz="2400" dirty="0">
                <a:solidFill>
                  <a:srgbClr val="00B0F0"/>
                </a:solidFill>
              </a:rPr>
              <a:t>meets the needs of the present without compromising the ability of future generations</a:t>
            </a:r>
            <a:r>
              <a:rPr lang="en-US" sz="2400" dirty="0"/>
              <a:t> to meet their own needs</a:t>
            </a:r>
          </a:p>
        </p:txBody>
      </p:sp>
    </p:spTree>
    <p:extLst>
      <p:ext uri="{BB962C8B-B14F-4D97-AF65-F5344CB8AC3E}">
        <p14:creationId xmlns:p14="http://schemas.microsoft.com/office/powerpoint/2010/main" val="2346791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908720"/>
            <a:ext cx="6967632" cy="1008062"/>
          </a:xfrm>
        </p:spPr>
        <p:txBody>
          <a:bodyPr>
            <a:normAutofit/>
          </a:bodyPr>
          <a:lstStyle/>
          <a:p>
            <a:r>
              <a:rPr lang="en-US" dirty="0" smtClean="0"/>
              <a:t>Pillars of Sustainable Development</a:t>
            </a:r>
            <a:endParaRPr lang="en-US" dirty="0"/>
          </a:p>
        </p:txBody>
      </p:sp>
      <p:pic>
        <p:nvPicPr>
          <p:cNvPr id="5" name="Picture 4"/>
          <p:cNvPicPr>
            <a:picLocks noChangeAspect="1"/>
          </p:cNvPicPr>
          <p:nvPr/>
        </p:nvPicPr>
        <p:blipFill>
          <a:blip r:embed="rId3"/>
          <a:stretch>
            <a:fillRect/>
          </a:stretch>
        </p:blipFill>
        <p:spPr>
          <a:xfrm>
            <a:off x="628704" y="1916782"/>
            <a:ext cx="7588936" cy="4248522"/>
          </a:xfrm>
          <a:prstGeom prst="rect">
            <a:avLst/>
          </a:prstGeom>
        </p:spPr>
      </p:pic>
      <p:sp>
        <p:nvSpPr>
          <p:cNvPr id="6" name="Content Placeholder 2"/>
          <p:cNvSpPr txBox="1">
            <a:spLocks/>
          </p:cNvSpPr>
          <p:nvPr/>
        </p:nvSpPr>
        <p:spPr>
          <a:xfrm>
            <a:off x="107504" y="6165304"/>
            <a:ext cx="91440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Economic growth, Environmental protection &amp; Social equality</a:t>
            </a:r>
          </a:p>
          <a:p>
            <a:endParaRPr lang="en-US" sz="4800" dirty="0">
              <a:solidFill>
                <a:srgbClr val="FF0000"/>
              </a:solidFill>
            </a:endParaRPr>
          </a:p>
        </p:txBody>
      </p:sp>
    </p:spTree>
    <p:extLst>
      <p:ext uri="{BB962C8B-B14F-4D97-AF65-F5344CB8AC3E}">
        <p14:creationId xmlns:p14="http://schemas.microsoft.com/office/powerpoint/2010/main" val="2107132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Economic Growth</a:t>
            </a:r>
            <a:endParaRPr lang="en-US" dirty="0"/>
          </a:p>
        </p:txBody>
      </p:sp>
      <p:sp>
        <p:nvSpPr>
          <p:cNvPr id="3" name="Content Placeholder 2"/>
          <p:cNvSpPr>
            <a:spLocks noGrp="1"/>
          </p:cNvSpPr>
          <p:nvPr>
            <p:ph sz="quarter" idx="11"/>
          </p:nvPr>
        </p:nvSpPr>
        <p:spPr>
          <a:xfrm>
            <a:off x="0" y="1844824"/>
            <a:ext cx="9144000" cy="5013176"/>
          </a:xfrm>
        </p:spPr>
        <p:txBody>
          <a:bodyPr>
            <a:normAutofit/>
          </a:bodyPr>
          <a:lstStyle/>
          <a:p>
            <a:pPr lvl="0"/>
            <a:r>
              <a:rPr lang="en-US" sz="2400" dirty="0" smtClean="0"/>
              <a:t>Most </a:t>
            </a:r>
            <a:r>
              <a:rPr lang="en-US" sz="2400" dirty="0"/>
              <a:t>groups </a:t>
            </a:r>
            <a:r>
              <a:rPr lang="en-US" sz="2400" dirty="0">
                <a:solidFill>
                  <a:srgbClr val="FF0000"/>
                </a:solidFill>
              </a:rPr>
              <a:t>focus on </a:t>
            </a:r>
            <a:r>
              <a:rPr lang="en-US" sz="2400" dirty="0" smtClean="0">
                <a:solidFill>
                  <a:srgbClr val="FF0000"/>
                </a:solidFill>
              </a:rPr>
              <a:t>this pillar </a:t>
            </a:r>
            <a:r>
              <a:rPr lang="en-US" sz="2400" dirty="0" smtClean="0"/>
              <a:t>when </a:t>
            </a:r>
            <a:r>
              <a:rPr lang="en-US" sz="2400" dirty="0"/>
              <a:t>attempting to attain more sustainable efforts and development. </a:t>
            </a:r>
            <a:endParaRPr lang="en-US" sz="2400" dirty="0" smtClean="0"/>
          </a:p>
          <a:p>
            <a:pPr lvl="0"/>
            <a:r>
              <a:rPr lang="en-US" sz="2400" dirty="0" smtClean="0"/>
              <a:t>In </a:t>
            </a:r>
            <a:r>
              <a:rPr lang="en-US" sz="2400" dirty="0"/>
              <a:t>trying to build their economies, many countries </a:t>
            </a:r>
            <a:r>
              <a:rPr lang="en-US" sz="2400" dirty="0">
                <a:solidFill>
                  <a:srgbClr val="FF0000"/>
                </a:solidFill>
              </a:rPr>
              <a:t>focus their efforts on resource extraction</a:t>
            </a:r>
            <a:r>
              <a:rPr lang="en-US" sz="2400" dirty="0"/>
              <a:t>, which </a:t>
            </a:r>
            <a:r>
              <a:rPr lang="en-US" sz="2400" dirty="0">
                <a:solidFill>
                  <a:srgbClr val="FF0000"/>
                </a:solidFill>
              </a:rPr>
              <a:t>leads to unsustainable </a:t>
            </a:r>
            <a:r>
              <a:rPr lang="en-US" sz="2400" dirty="0"/>
              <a:t>efforts for </a:t>
            </a:r>
            <a:r>
              <a:rPr lang="en-US" sz="2400" dirty="0">
                <a:solidFill>
                  <a:srgbClr val="FF0000"/>
                </a:solidFill>
              </a:rPr>
              <a:t>environmental protection </a:t>
            </a:r>
            <a:r>
              <a:rPr lang="en-US" sz="2400" dirty="0"/>
              <a:t>as well as economic growth </a:t>
            </a:r>
            <a:r>
              <a:rPr lang="en-US" sz="2400" dirty="0" smtClean="0"/>
              <a:t>sustainability</a:t>
            </a:r>
          </a:p>
          <a:p>
            <a:r>
              <a:rPr lang="en-US" sz="2400" dirty="0" smtClean="0"/>
              <a:t>The </a:t>
            </a:r>
            <a:r>
              <a:rPr lang="en-US" sz="2400" dirty="0"/>
              <a:t>total worldwide consumption of resources is projected to increase in the future. So much of the natural world has already been converted into human use that the focus cannot simply remain on economic growth and omit the ever growing problem of environmental </a:t>
            </a:r>
            <a:r>
              <a:rPr lang="en-US" sz="2400" dirty="0" smtClean="0"/>
              <a:t>sustainability</a:t>
            </a:r>
          </a:p>
          <a:p>
            <a:r>
              <a:rPr lang="en-US" sz="2400" dirty="0"/>
              <a:t>So </a:t>
            </a:r>
            <a:r>
              <a:rPr lang="en-US" sz="2400" dirty="0">
                <a:solidFill>
                  <a:srgbClr val="FF0000"/>
                </a:solidFill>
              </a:rPr>
              <a:t>we have to focus on ways to generate economic growth without hurting the environment</a:t>
            </a:r>
            <a:r>
              <a:rPr lang="en-US" sz="2400" dirty="0"/>
              <a:t>.</a:t>
            </a:r>
          </a:p>
          <a:p>
            <a:endParaRPr lang="en-US" sz="2400" dirty="0"/>
          </a:p>
          <a:p>
            <a:pPr lvl="0"/>
            <a:endParaRPr lang="en-US" sz="2400" dirty="0">
              <a:solidFill>
                <a:srgbClr val="FF0000"/>
              </a:solidFill>
            </a:endParaRPr>
          </a:p>
        </p:txBody>
      </p:sp>
    </p:spTree>
    <p:extLst>
      <p:ext uri="{BB962C8B-B14F-4D97-AF65-F5344CB8AC3E}">
        <p14:creationId xmlns:p14="http://schemas.microsoft.com/office/powerpoint/2010/main" val="1094612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Economic Growth</a:t>
            </a:r>
            <a:endParaRPr lang="en-US" dirty="0"/>
          </a:p>
        </p:txBody>
      </p:sp>
      <p:sp>
        <p:nvSpPr>
          <p:cNvPr id="3" name="Content Placeholder 2"/>
          <p:cNvSpPr>
            <a:spLocks noGrp="1"/>
          </p:cNvSpPr>
          <p:nvPr>
            <p:ph sz="quarter" idx="11"/>
          </p:nvPr>
        </p:nvSpPr>
        <p:spPr>
          <a:xfrm>
            <a:off x="0" y="6093296"/>
            <a:ext cx="9144000" cy="764704"/>
          </a:xfrm>
        </p:spPr>
        <p:txBody>
          <a:bodyPr>
            <a:normAutofit fontScale="70000" lnSpcReduction="20000"/>
          </a:bodyPr>
          <a:lstStyle/>
          <a:p>
            <a:pPr lvl="0"/>
            <a:r>
              <a:rPr lang="en-US" sz="2400" dirty="0">
                <a:solidFill>
                  <a:srgbClr val="FF0000"/>
                </a:solidFill>
              </a:rPr>
              <a:t>Technology is an indicator for economic growth</a:t>
            </a:r>
            <a:r>
              <a:rPr lang="en-US" sz="2400" dirty="0"/>
              <a:t>. Think of any developed state in the world, what is at the core of it is technology, </a:t>
            </a:r>
            <a:r>
              <a:rPr lang="en-US" sz="2400" dirty="0">
                <a:solidFill>
                  <a:srgbClr val="FF0000"/>
                </a:solidFill>
              </a:rPr>
              <a:t>especially ICT</a:t>
            </a:r>
            <a:r>
              <a:rPr lang="en-US" sz="2400" dirty="0"/>
              <a:t>.  the greatest number of </a:t>
            </a:r>
            <a:r>
              <a:rPr lang="en-US" sz="2400" dirty="0">
                <a:solidFill>
                  <a:srgbClr val="FF0000"/>
                </a:solidFill>
              </a:rPr>
              <a:t>Internet users in Africa </a:t>
            </a:r>
            <a:r>
              <a:rPr lang="en-US" sz="2400" dirty="0" smtClean="0"/>
              <a:t>resides in </a:t>
            </a:r>
            <a:r>
              <a:rPr lang="en-US" sz="2400" dirty="0"/>
              <a:t>either </a:t>
            </a:r>
            <a:r>
              <a:rPr lang="en-US" sz="2400" dirty="0">
                <a:solidFill>
                  <a:srgbClr val="FF0000"/>
                </a:solidFill>
              </a:rPr>
              <a:t>South Africa </a:t>
            </a:r>
            <a:r>
              <a:rPr lang="en-US" sz="2400" dirty="0"/>
              <a:t>and </a:t>
            </a:r>
            <a:r>
              <a:rPr lang="en-US" sz="2400" dirty="0">
                <a:solidFill>
                  <a:srgbClr val="FF0000"/>
                </a:solidFill>
              </a:rPr>
              <a:t>Kenya</a:t>
            </a:r>
            <a:r>
              <a:rPr lang="en-US" sz="2400" dirty="0"/>
              <a:t> in the sub region or in </a:t>
            </a:r>
            <a:r>
              <a:rPr lang="en-US" sz="2400" dirty="0">
                <a:solidFill>
                  <a:srgbClr val="FF0000"/>
                </a:solidFill>
              </a:rPr>
              <a:t>Nigeria, Morocco </a:t>
            </a:r>
            <a:r>
              <a:rPr lang="en-US" sz="2400" dirty="0"/>
              <a:t>and </a:t>
            </a:r>
            <a:r>
              <a:rPr lang="en-US" sz="2400" dirty="0">
                <a:solidFill>
                  <a:srgbClr val="FF0000"/>
                </a:solidFill>
              </a:rPr>
              <a:t>Egypt. </a:t>
            </a:r>
          </a:p>
        </p:txBody>
      </p:sp>
      <p:pic>
        <p:nvPicPr>
          <p:cNvPr id="4" name="Picture 3"/>
          <p:cNvPicPr>
            <a:picLocks noChangeAspect="1"/>
          </p:cNvPicPr>
          <p:nvPr/>
        </p:nvPicPr>
        <p:blipFill>
          <a:blip r:embed="rId3"/>
          <a:stretch>
            <a:fillRect/>
          </a:stretch>
        </p:blipFill>
        <p:spPr>
          <a:xfrm>
            <a:off x="210394" y="1907916"/>
            <a:ext cx="8178030" cy="4185474"/>
          </a:xfrm>
          <a:prstGeom prst="rect">
            <a:avLst/>
          </a:prstGeom>
        </p:spPr>
      </p:pic>
    </p:spTree>
    <p:extLst>
      <p:ext uri="{BB962C8B-B14F-4D97-AF65-F5344CB8AC3E}">
        <p14:creationId xmlns:p14="http://schemas.microsoft.com/office/powerpoint/2010/main" val="4017492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Economic Growth</a:t>
            </a:r>
            <a:endParaRPr lang="en-US" dirty="0"/>
          </a:p>
        </p:txBody>
      </p:sp>
      <p:sp>
        <p:nvSpPr>
          <p:cNvPr id="3" name="Content Placeholder 2"/>
          <p:cNvSpPr>
            <a:spLocks noGrp="1"/>
          </p:cNvSpPr>
          <p:nvPr>
            <p:ph sz="quarter" idx="11"/>
          </p:nvPr>
        </p:nvSpPr>
        <p:spPr>
          <a:xfrm>
            <a:off x="0" y="6093296"/>
            <a:ext cx="9144000" cy="764704"/>
          </a:xfrm>
        </p:spPr>
        <p:txBody>
          <a:bodyPr>
            <a:normAutofit/>
          </a:bodyPr>
          <a:lstStyle/>
          <a:p>
            <a:pPr lvl="0"/>
            <a:r>
              <a:rPr lang="en-US" sz="1600" b="1" dirty="0"/>
              <a:t>Internet users per 100 inhabitants</a:t>
            </a:r>
            <a:r>
              <a:rPr lang="en-US" sz="1600" dirty="0"/>
              <a:t> Source: </a:t>
            </a:r>
            <a:r>
              <a:rPr lang="en-US" sz="1600" u="sng" dirty="0">
                <a:hlinkClick r:id="rId3" tooltip="International Telecommunications Union"/>
              </a:rPr>
              <a:t>International Telecommunications Union</a:t>
            </a:r>
            <a:endParaRPr lang="en-US" sz="2400" dirty="0"/>
          </a:p>
        </p:txBody>
      </p:sp>
      <p:pic>
        <p:nvPicPr>
          <p:cNvPr id="5" name="Picture 4"/>
          <p:cNvPicPr/>
          <p:nvPr/>
        </p:nvPicPr>
        <p:blipFill>
          <a:blip r:embed="rId4"/>
          <a:stretch>
            <a:fillRect/>
          </a:stretch>
        </p:blipFill>
        <p:spPr>
          <a:xfrm>
            <a:off x="0" y="1809432"/>
            <a:ext cx="9144000" cy="4355872"/>
          </a:xfrm>
          <a:prstGeom prst="rect">
            <a:avLst/>
          </a:prstGeom>
        </p:spPr>
      </p:pic>
    </p:spTree>
    <p:extLst>
      <p:ext uri="{BB962C8B-B14F-4D97-AF65-F5344CB8AC3E}">
        <p14:creationId xmlns:p14="http://schemas.microsoft.com/office/powerpoint/2010/main" val="2190633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Environmental Protection</a:t>
            </a:r>
            <a:endParaRPr lang="en-US" dirty="0"/>
          </a:p>
        </p:txBody>
      </p:sp>
      <p:sp>
        <p:nvSpPr>
          <p:cNvPr id="3" name="Content Placeholder 2"/>
          <p:cNvSpPr>
            <a:spLocks noGrp="1"/>
          </p:cNvSpPr>
          <p:nvPr>
            <p:ph sz="quarter" idx="11"/>
          </p:nvPr>
        </p:nvSpPr>
        <p:spPr>
          <a:xfrm>
            <a:off x="0" y="1844824"/>
            <a:ext cx="9144000" cy="5013176"/>
          </a:xfrm>
        </p:spPr>
        <p:txBody>
          <a:bodyPr>
            <a:normAutofit/>
          </a:bodyPr>
          <a:lstStyle/>
          <a:p>
            <a:r>
              <a:rPr lang="en-US" sz="2400" dirty="0">
                <a:solidFill>
                  <a:srgbClr val="FF0000"/>
                </a:solidFill>
              </a:rPr>
              <a:t>Environmental Protection has become more important </a:t>
            </a:r>
            <a:r>
              <a:rPr lang="en-US" sz="2400" dirty="0"/>
              <a:t>to </a:t>
            </a:r>
            <a:r>
              <a:rPr lang="en-US" sz="2400" dirty="0" smtClean="0"/>
              <a:t>governments </a:t>
            </a:r>
            <a:r>
              <a:rPr lang="en-US" sz="2400" dirty="0"/>
              <a:t>and businesses over the last 20 years, </a:t>
            </a:r>
            <a:r>
              <a:rPr lang="en-US" sz="2400" dirty="0">
                <a:solidFill>
                  <a:srgbClr val="FF0000"/>
                </a:solidFill>
              </a:rPr>
              <a:t>leading to great improvements </a:t>
            </a:r>
            <a:r>
              <a:rPr lang="en-US" sz="2400" dirty="0"/>
              <a:t>in the number of people willing to invest in </a:t>
            </a:r>
            <a:r>
              <a:rPr lang="en-US" sz="2400" dirty="0">
                <a:solidFill>
                  <a:srgbClr val="FF0000"/>
                </a:solidFill>
              </a:rPr>
              <a:t>green technologies </a:t>
            </a:r>
            <a:r>
              <a:rPr lang="en-US" sz="2400" dirty="0"/>
              <a:t>such as solar and wind energy projects, smart grids with renewable energy sources, LED street </a:t>
            </a:r>
            <a:r>
              <a:rPr lang="en-US" sz="2400" dirty="0" smtClean="0"/>
              <a:t>lights, energy servers bulbs </a:t>
            </a:r>
            <a:r>
              <a:rPr lang="en-US" sz="2400" dirty="0"/>
              <a:t>and energy efficient </a:t>
            </a:r>
            <a:r>
              <a:rPr lang="en-US" sz="2400" dirty="0" smtClean="0"/>
              <a:t>buildings. </a:t>
            </a:r>
          </a:p>
          <a:p>
            <a:r>
              <a:rPr lang="en-US" sz="2400" dirty="0" smtClean="0"/>
              <a:t>IT changes human behaviors to that which positively impacts the environment. Achieving more with minimal environmental impact</a:t>
            </a:r>
            <a:endParaRPr lang="en-US" sz="2400" dirty="0"/>
          </a:p>
          <a:p>
            <a:endParaRPr lang="en-US" sz="2400" dirty="0"/>
          </a:p>
          <a:p>
            <a:pPr lvl="0"/>
            <a:endParaRPr lang="en-US" sz="2400" dirty="0">
              <a:solidFill>
                <a:srgbClr val="FF0000"/>
              </a:solidFill>
            </a:endParaRPr>
          </a:p>
        </p:txBody>
      </p:sp>
    </p:spTree>
    <p:extLst>
      <p:ext uri="{BB962C8B-B14F-4D97-AF65-F5344CB8AC3E}">
        <p14:creationId xmlns:p14="http://schemas.microsoft.com/office/powerpoint/2010/main" val="2644723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704" y="908720"/>
            <a:ext cx="6967632" cy="1008062"/>
          </a:xfrm>
        </p:spPr>
        <p:txBody>
          <a:bodyPr>
            <a:normAutofit/>
          </a:bodyPr>
          <a:lstStyle/>
          <a:p>
            <a:r>
              <a:rPr lang="en-US" dirty="0" smtClean="0"/>
              <a:t>Social Equality</a:t>
            </a:r>
            <a:endParaRPr lang="en-US" dirty="0"/>
          </a:p>
        </p:txBody>
      </p:sp>
      <p:sp>
        <p:nvSpPr>
          <p:cNvPr id="3" name="Content Placeholder 2"/>
          <p:cNvSpPr>
            <a:spLocks noGrp="1"/>
          </p:cNvSpPr>
          <p:nvPr>
            <p:ph sz="quarter" idx="11"/>
          </p:nvPr>
        </p:nvSpPr>
        <p:spPr>
          <a:xfrm>
            <a:off x="0" y="1844824"/>
            <a:ext cx="9144000" cy="5013176"/>
          </a:xfrm>
        </p:spPr>
        <p:txBody>
          <a:bodyPr>
            <a:normAutofit/>
          </a:bodyPr>
          <a:lstStyle/>
          <a:p>
            <a:r>
              <a:rPr lang="en-US" sz="2400" dirty="0"/>
              <a:t>The Social Equality and equity as pillars of sustainable development </a:t>
            </a:r>
            <a:r>
              <a:rPr lang="en-US" sz="2400" dirty="0">
                <a:solidFill>
                  <a:srgbClr val="FF0000"/>
                </a:solidFill>
              </a:rPr>
              <a:t>focus on the social well-being of people</a:t>
            </a:r>
            <a:r>
              <a:rPr lang="en-US" sz="2400" dirty="0"/>
              <a:t>. </a:t>
            </a:r>
            <a:endParaRPr lang="en-US" sz="2400" dirty="0" smtClean="0"/>
          </a:p>
          <a:p>
            <a:r>
              <a:rPr lang="en-US" sz="2400" dirty="0" smtClean="0"/>
              <a:t>The </a:t>
            </a:r>
            <a:r>
              <a:rPr lang="en-US" sz="2400" dirty="0"/>
              <a:t>growing gap between incomes of rich and poor is evident throughout the world with the </a:t>
            </a:r>
            <a:r>
              <a:rPr lang="en-US" sz="2400" dirty="0">
                <a:solidFill>
                  <a:srgbClr val="FF0000"/>
                </a:solidFill>
              </a:rPr>
              <a:t>incomes of the richer households increasing relative to the incomes of middle - or lower-class households.</a:t>
            </a:r>
            <a:r>
              <a:rPr lang="en-US" sz="2400" dirty="0"/>
              <a:t> </a:t>
            </a:r>
            <a:endParaRPr lang="en-US" sz="2400" dirty="0" smtClean="0"/>
          </a:p>
          <a:p>
            <a:r>
              <a:rPr lang="en-US" sz="2400" dirty="0" smtClean="0"/>
              <a:t>Global </a:t>
            </a:r>
            <a:r>
              <a:rPr lang="en-US" sz="2400" dirty="0"/>
              <a:t>inequality has been declining, but the world is still extremely unequal, with the </a:t>
            </a:r>
            <a:r>
              <a:rPr lang="en-US" sz="2400" dirty="0">
                <a:solidFill>
                  <a:srgbClr val="FF0000"/>
                </a:solidFill>
              </a:rPr>
              <a:t>richest 1% of the world’s population owning 40% </a:t>
            </a:r>
            <a:r>
              <a:rPr lang="en-US" sz="2400" dirty="0"/>
              <a:t>of the world’s wealth and the </a:t>
            </a:r>
            <a:r>
              <a:rPr lang="en-US" sz="2400" dirty="0">
                <a:solidFill>
                  <a:srgbClr val="FF0000"/>
                </a:solidFill>
              </a:rPr>
              <a:t>poorest 50% owning around 1%</a:t>
            </a:r>
          </a:p>
          <a:p>
            <a:endParaRPr lang="en-US" sz="2400" dirty="0"/>
          </a:p>
          <a:p>
            <a:endParaRPr lang="en-US" sz="2400" dirty="0"/>
          </a:p>
          <a:p>
            <a:pPr lvl="0"/>
            <a:endParaRPr lang="en-US" sz="2400" dirty="0">
              <a:solidFill>
                <a:srgbClr val="FF0000"/>
              </a:solidFill>
            </a:endParaRPr>
          </a:p>
        </p:txBody>
      </p:sp>
    </p:spTree>
    <p:extLst>
      <p:ext uri="{BB962C8B-B14F-4D97-AF65-F5344CB8AC3E}">
        <p14:creationId xmlns:p14="http://schemas.microsoft.com/office/powerpoint/2010/main" val="885852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owerPoint Master Template - Generic">
  <a:themeElements>
    <a:clrScheme name="Liquid 1">
      <a:dk1>
        <a:srgbClr val="000000"/>
      </a:dk1>
      <a:lt1>
        <a:srgbClr val="FFFFFF"/>
      </a:lt1>
      <a:dk2>
        <a:srgbClr val="0098DB"/>
      </a:dk2>
      <a:lt2>
        <a:srgbClr val="D10074"/>
      </a:lt2>
      <a:accent1>
        <a:srgbClr val="EE7624"/>
      </a:accent1>
      <a:accent2>
        <a:srgbClr val="FFA400"/>
      </a:accent2>
      <a:accent3>
        <a:srgbClr val="8348AD"/>
      </a:accent3>
      <a:accent4>
        <a:srgbClr val="999500"/>
      </a:accent4>
      <a:accent5>
        <a:srgbClr val="002F87"/>
      </a:accent5>
      <a:accent6>
        <a:srgbClr val="007299"/>
      </a:accent6>
      <a:hlink>
        <a:srgbClr val="65B2E9"/>
      </a:hlink>
      <a:folHlink>
        <a:srgbClr val="72984B"/>
      </a:folHlink>
    </a:clrScheme>
    <a:fontScheme name="Custom 1">
      <a:majorFont>
        <a:latin typeface="HelveticaNeue-Thin"/>
        <a:ea typeface=""/>
        <a:cs typeface=""/>
      </a:majorFont>
      <a:minorFont>
        <a:latin typeface="HelveticaNeue-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16.12.13_NEW Master - Generic</Template>
  <TotalTime>5948</TotalTime>
  <Words>1564</Words>
  <Application>Microsoft Office PowerPoint</Application>
  <PresentationFormat>On-screen Show (4:3)</PresentationFormat>
  <Paragraphs>94</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HelveticaNeue-Thin</vt:lpstr>
      <vt:lpstr>Calibri</vt:lpstr>
      <vt:lpstr>HelveticaNeue-Light</vt:lpstr>
      <vt:lpstr>PowerPoint Master Template - Generic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Engine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Eurin</dc:creator>
  <cp:lastModifiedBy>Andrew Kapula</cp:lastModifiedBy>
  <cp:revision>216</cp:revision>
  <cp:lastPrinted>2015-10-08T13:13:52Z</cp:lastPrinted>
  <dcterms:created xsi:type="dcterms:W3CDTF">2014-09-16T09:10:03Z</dcterms:created>
  <dcterms:modified xsi:type="dcterms:W3CDTF">2016-06-17T09:24:16Z</dcterms:modified>
</cp:coreProperties>
</file>